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57"/>
  </p:notesMasterIdLst>
  <p:sldIdLst>
    <p:sldId id="256" r:id="rId2"/>
    <p:sldId id="313" r:id="rId3"/>
    <p:sldId id="314" r:id="rId4"/>
    <p:sldId id="323" r:id="rId5"/>
    <p:sldId id="315" r:id="rId6"/>
    <p:sldId id="316" r:id="rId7"/>
    <p:sldId id="317" r:id="rId8"/>
    <p:sldId id="259" r:id="rId9"/>
    <p:sldId id="318" r:id="rId10"/>
    <p:sldId id="320" r:id="rId11"/>
    <p:sldId id="321" r:id="rId12"/>
    <p:sldId id="322" r:id="rId13"/>
    <p:sldId id="325" r:id="rId14"/>
    <p:sldId id="326" r:id="rId15"/>
    <p:sldId id="327" r:id="rId16"/>
    <p:sldId id="324" r:id="rId17"/>
    <p:sldId id="328" r:id="rId18"/>
    <p:sldId id="329" r:id="rId19"/>
    <p:sldId id="330" r:id="rId20"/>
    <p:sldId id="331" r:id="rId21"/>
    <p:sldId id="332" r:id="rId22"/>
    <p:sldId id="333" r:id="rId23"/>
    <p:sldId id="334" r:id="rId24"/>
    <p:sldId id="335" r:id="rId25"/>
    <p:sldId id="336" r:id="rId26"/>
    <p:sldId id="337" r:id="rId27"/>
    <p:sldId id="339" r:id="rId28"/>
    <p:sldId id="340" r:id="rId29"/>
    <p:sldId id="338" r:id="rId30"/>
    <p:sldId id="341" r:id="rId31"/>
    <p:sldId id="342" r:id="rId32"/>
    <p:sldId id="343" r:id="rId33"/>
    <p:sldId id="344" r:id="rId34"/>
    <p:sldId id="346" r:id="rId35"/>
    <p:sldId id="347" r:id="rId36"/>
    <p:sldId id="348" r:id="rId37"/>
    <p:sldId id="349" r:id="rId38"/>
    <p:sldId id="350" r:id="rId39"/>
    <p:sldId id="351" r:id="rId40"/>
    <p:sldId id="352" r:id="rId41"/>
    <p:sldId id="353" r:id="rId42"/>
    <p:sldId id="354" r:id="rId43"/>
    <p:sldId id="355" r:id="rId44"/>
    <p:sldId id="356" r:id="rId45"/>
    <p:sldId id="357" r:id="rId46"/>
    <p:sldId id="358" r:id="rId47"/>
    <p:sldId id="359" r:id="rId48"/>
    <p:sldId id="360" r:id="rId49"/>
    <p:sldId id="361" r:id="rId50"/>
    <p:sldId id="367" r:id="rId51"/>
    <p:sldId id="362" r:id="rId52"/>
    <p:sldId id="363" r:id="rId53"/>
    <p:sldId id="364" r:id="rId54"/>
    <p:sldId id="365" r:id="rId55"/>
    <p:sldId id="366" r:id="rId56"/>
  </p:sldIdLst>
  <p:sldSz cx="9144000" cy="5143500" type="screen16x9"/>
  <p:notesSz cx="6858000" cy="9144000"/>
  <p:embeddedFontLst>
    <p:embeddedFont>
      <p:font typeface="Anton" pitchFamily="2" charset="0"/>
      <p:regular r:id="rId58"/>
    </p:embeddedFont>
    <p:embeddedFont>
      <p:font typeface="Catamaran" panose="020B0604020202020204" charset="0"/>
      <p:regular r:id="rId59"/>
      <p:bold r:id="rId60"/>
    </p:embeddedFont>
    <p:embeddedFont>
      <p:font typeface="Lato" panose="020F0502020204030203" pitchFamily="34" charset="0"/>
      <p:regular r:id="rId61"/>
      <p:bold r:id="rId62"/>
      <p:italic r:id="rId63"/>
      <p:boldItalic r:id="rId64"/>
    </p:embeddedFont>
    <p:embeddedFont>
      <p:font typeface="Nunito Light" pitchFamily="2" charset="0"/>
      <p:regular r:id="rId65"/>
      <p:italic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577CEE3-539C-40FE-893D-AA8995659627}">
  <a:tblStyle styleId="{9577CEE3-539C-40FE-893D-AA899565962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DEB3D44-4C40-461C-A485-2735CCE0399F}"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60"/>
  </p:normalViewPr>
  <p:slideViewPr>
    <p:cSldViewPr snapToGrid="0">
      <p:cViewPr varScale="1">
        <p:scale>
          <a:sx n="124" d="100"/>
          <a:sy n="124" d="100"/>
        </p:scale>
        <p:origin x="29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6.fntdata"/><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1.fntdata"/><Relationship Id="rId66" Type="http://schemas.openxmlformats.org/officeDocument/2006/relationships/font" Target="fonts/font9.fntdata"/><Relationship Id="rId5" Type="http://schemas.openxmlformats.org/officeDocument/2006/relationships/slide" Target="slides/slide4.xml"/><Relationship Id="rId61" Type="http://schemas.openxmlformats.org/officeDocument/2006/relationships/font" Target="fonts/font4.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7.fntdata"/><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2.fntdata"/><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5.fntdata"/><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3.fntdata"/><Relationship Id="rId65"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gd1bf8d60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 name="Google Shape;829;gd1bf8d60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79713AF0-F218-F324-1273-5A7521CF2109}"/>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9E9923F7-1009-A9FA-FA98-73855A4BE3A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E02D1714-202C-461D-88CB-E610CF96B24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86224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6201E732-CD87-460E-0946-43C2DE60CFC4}"/>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58AB2BFA-3FEC-63EC-ECBF-2D0FB25EFE0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2049C338-431C-8A77-04F4-8838B35879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77113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FC3178A0-877A-3373-2876-22E0515A887A}"/>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F86C26FD-E1CF-8F18-5927-B21AEA875CA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0D60B008-2183-6AB0-DECC-3A7482BBDCC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73155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079D1210-936D-EFC0-ABD8-09EAA174E25A}"/>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ABED3427-1E1B-693A-278A-2F7159C9B8B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55106960-48A4-C35B-5292-488ADE5768F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5423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9C6954FC-D694-B4D0-A77C-584377D0CCFF}"/>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724AFD4A-54F8-3EF1-43BB-7A415D462A9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4E5188BE-78D3-EE80-28CB-62E9DF57C19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103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72695871-2736-8F66-8B13-FA95E5BA2206}"/>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5C8E1212-B8E8-5E58-E987-8F9505240F1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80C03A41-AB5F-7B33-99CA-CBF99D9DA59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8264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AFCDE10E-282D-AFB3-A5F6-4BB9EFE132E0}"/>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B2E7C942-B650-6AC4-661A-8FB05AEF908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A8C26F34-E287-C74D-1A2A-140D042471B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81725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454D93B0-16E4-A47F-E7E0-E0863F920DE7}"/>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8C2ED9E7-56B0-8A1E-8233-766DC41379D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4F5952F8-5F2D-A250-3C00-678BAC1F1FF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60700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C3FC6700-B897-1007-B683-93C735F35B07}"/>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D32A688A-5064-E1D4-E2C8-9C23F1AFB79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7E5E3B22-8EE8-F6AC-2D9D-FA66654A5FA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63724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6CBECC60-1D98-DE10-37BA-A0E41F915E19}"/>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07581A62-44F1-F8FF-D0E7-38286C80F70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FFD052F6-642D-FAF3-6CBF-728E09F13FC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76547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5B10F39C-AA85-D20A-4317-26C78C38397F}"/>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F8556DB7-A611-3878-75FE-43B0BD5A4FB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FDE605DD-06E6-A98C-004D-0C9F21D7DA3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09260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EB5AFCE7-ABBE-162C-F548-9B325E730D4B}"/>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38AD25FC-FB5E-56F5-5DA1-5A3F362B7AC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76A6DDEE-E7BC-FE2D-8960-3C6383CC74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43794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B2F96457-6F5E-E6AF-E765-735D04DD3299}"/>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7DCC5BDB-675E-B32F-CD75-CA67B13C44E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8500E2A6-E3A3-46F0-B771-CA886C3A876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06002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667BA4C8-B589-7FD7-E73D-3D817C5A273B}"/>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0E34D136-DF29-D824-A09C-EA1A31E6D11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FD7451EB-DCD3-4DD9-0515-1E4E77156D9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81423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424D06D6-6DDD-E099-56BF-BDD56719C358}"/>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8D468266-36DD-7B33-C063-EF424F44B92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5763D0D4-F953-275F-7CD4-015CAB5E50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81847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7AAC0AC2-8B04-929A-1A36-A8F305F222DC}"/>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784868F5-BE82-7367-412E-53A245E5C2A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1FED34D0-363E-6FC4-8398-B7E4DF30551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28540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8F75D2A6-5FB4-A11C-7BC5-25E4587F9CF0}"/>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6A5D297D-9F16-9065-F5EE-F7F5E30065E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61A76D82-5037-DB2E-B33B-9EDF8A874D0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86421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372507B1-9706-7429-E820-09AD0F9EB952}"/>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BF57146D-0CF4-CCF9-BDF3-12193040058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7F758B4E-2C84-5232-E158-152B86AB9BB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39742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CDAC9084-EFEC-C4C1-F739-BA5092F84B00}"/>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28B9F2E2-24FB-38E6-D647-023B0F932FA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6C7FAD04-D8D4-3BB2-C13D-AE5E450991D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18756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CEC4CE44-E26F-214A-5AFD-338AC787D02E}"/>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CB432DEE-1352-9BEA-E5C0-5F94A5D8C77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E6970B18-3D1C-CC6C-7E5C-7EFA684B418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86530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92E72770-8B10-8F41-C6D4-692A6D0BE2C2}"/>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B6C2E507-EAC9-46FC-81EB-93DDB67B89C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4D098A19-6002-E362-F9B0-4FA6F570B94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57345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0CC7B34A-18A3-973F-8025-1A70C7952EA0}"/>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EC12857C-AAFC-B85B-D9F4-664454E2742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E4487BDA-F17D-9DFA-81D7-7DFB32CB6AE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29886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409B7591-17D6-7E26-B036-D982D2DA91EC}"/>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A1E3018B-0D63-6B39-CF2E-542549A571E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9F0524EB-E1FB-826F-4B10-917C635AC84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853179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A384D464-B9D5-DF88-B060-1DE41AB74A08}"/>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A22CF9C1-55EF-7DF3-8C23-CFD85C77FA2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C5FEB5A0-0608-D2F6-59C2-DEBBEC3945A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194353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2BE08256-B918-29BF-BCEF-826AF14DED1D}"/>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EE524EFB-B359-35DB-7A8E-F377D2330F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35476715-13C9-FFEA-9B04-BB5C1AD9675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972400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DDB1BDA1-4105-F3D4-FE6D-F4BA81E13775}"/>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1CA9B8D9-1A9C-82C4-C653-8B843BAB8D2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4527F00A-BDF1-3E4B-FBDB-FBE9AD36CD6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91164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16B4BCB2-D29E-5EB9-D6AD-35694B116C91}"/>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C961EFD0-85B8-049D-C2B1-0229714B4CA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99F58E42-5CC0-7EEE-A8BB-653F5892F40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528062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68C0F521-36E1-E555-2BC7-D7FA126F2158}"/>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41A4BFD5-2A81-A979-C6BE-C855B1C317D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975CC81E-8567-1CB4-65AD-4E41444D52A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559476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48E0CF77-527A-6988-084D-74E65CDA8FD4}"/>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E5517308-BAA7-3C2F-A663-3D1B396D39D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0E20B1FA-5B34-CCE1-5A23-859F694CE96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390598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7B3C8054-D644-7170-1276-D068E4ECAF28}"/>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F5351BE1-FE49-8F6D-31B0-FF25ECC667E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1C42CF0A-E4D3-8B20-BF2F-91965C81642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507591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a:extLst>
            <a:ext uri="{FF2B5EF4-FFF2-40B4-BE49-F238E27FC236}">
              <a16:creationId xmlns:a16="http://schemas.microsoft.com/office/drawing/2014/main" id="{080E6161-9580-1CAB-4A59-6F464C621C54}"/>
            </a:ext>
          </a:extLst>
        </p:cNvPr>
        <p:cNvGrpSpPr/>
        <p:nvPr/>
      </p:nvGrpSpPr>
      <p:grpSpPr>
        <a:xfrm>
          <a:off x="0" y="0"/>
          <a:ext cx="0" cy="0"/>
          <a:chOff x="0" y="0"/>
          <a:chExt cx="0" cy="0"/>
        </a:xfrm>
      </p:grpSpPr>
      <p:sp>
        <p:nvSpPr>
          <p:cNvPr id="860" name="Google Shape;860;g20f41e19245_0_0:notes">
            <a:extLst>
              <a:ext uri="{FF2B5EF4-FFF2-40B4-BE49-F238E27FC236}">
                <a16:creationId xmlns:a16="http://schemas.microsoft.com/office/drawing/2014/main" id="{44CE825B-D595-29F0-AC47-E176832DA4F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20f41e19245_0_0:notes">
            <a:extLst>
              <a:ext uri="{FF2B5EF4-FFF2-40B4-BE49-F238E27FC236}">
                <a16:creationId xmlns:a16="http://schemas.microsoft.com/office/drawing/2014/main" id="{6DD5DB37-7C66-3745-54F7-61EF6AB5AFA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709931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13D93DAA-7E75-9033-653F-FDFBA85CA226}"/>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CECA68FD-18D0-6037-4B00-FBBE55A0C03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24633314-CC27-112D-0523-8E0D5D8BFE7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69045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EBCC940B-2017-CFF4-D4FF-ED4FBB4110AE}"/>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DB6967AE-DF63-BE8E-D110-3C36F6FA6EC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96F3B5DF-B66C-9DD8-5A59-60196A4BF4C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581559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8E60FEA9-3ED3-2734-1C07-A0187CEE8409}"/>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EAA4DD4D-FA41-708B-74C0-54E2AAAD7FE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56388388-1213-00BD-AC1B-0DF8213508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957435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D07DB0EA-2D21-2829-F8FD-3B86898081B0}"/>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AA5F46E1-D0D2-DBAD-7BBD-1E2BABBB7C4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6E9B2439-E368-716D-ACB1-692CB436A74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505480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78E0BB53-E98C-AA07-63E4-BAFA51B43423}"/>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7CF4CFA6-8B30-605F-676B-850A89C0325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7FEECF51-742B-CA17-D825-415C4989A63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420014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7DB46842-9552-1CF0-645D-EA30C689B994}"/>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7475A54E-5A21-3D12-7BDC-979B213346A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BC01289B-2593-984E-1579-88BE8AF49D2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730273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C5B4B61D-DF04-C92F-D321-2B3ADC2073F7}"/>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30B39C45-4687-2AD9-E9A3-DA264D72077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E814B013-39DF-E197-798A-C11AD2A01B5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320814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06AA5B78-8376-DA5F-DC39-AF364C4BC2E5}"/>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4B0B7CC1-DF7C-5443-3E14-1C0127A05BA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45A959B3-0DF7-CA2D-B761-4C8174DE85D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895995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806E52A6-7190-CAB3-2D8A-E08B2237B0CB}"/>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16503B3E-FB2E-3CF9-16F9-E1988C8B0FA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16488AEB-BA8F-1CBE-D067-F07540FEDA5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522156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C56C4839-D56F-5D16-B654-2867487F57F2}"/>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417E51CE-8151-5CF1-0662-5EEBCF58912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2B656058-129C-490F-58D9-AE032555358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113686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6FB2BB76-5151-D37B-FC96-1254D0DB4E9A}"/>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749AD524-AD8E-FFB4-131C-649685A2338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1286799D-05A2-8170-9E05-08152BEE4BB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223577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a:extLst>
            <a:ext uri="{FF2B5EF4-FFF2-40B4-BE49-F238E27FC236}">
              <a16:creationId xmlns:a16="http://schemas.microsoft.com/office/drawing/2014/main" id="{421F12F2-AB97-4A58-D50B-183B917582DF}"/>
            </a:ext>
          </a:extLst>
        </p:cNvPr>
        <p:cNvGrpSpPr/>
        <p:nvPr/>
      </p:nvGrpSpPr>
      <p:grpSpPr>
        <a:xfrm>
          <a:off x="0" y="0"/>
          <a:ext cx="0" cy="0"/>
          <a:chOff x="0" y="0"/>
          <a:chExt cx="0" cy="0"/>
        </a:xfrm>
      </p:grpSpPr>
      <p:sp>
        <p:nvSpPr>
          <p:cNvPr id="860" name="Google Shape;860;g20f41e19245_0_0:notes">
            <a:extLst>
              <a:ext uri="{FF2B5EF4-FFF2-40B4-BE49-F238E27FC236}">
                <a16:creationId xmlns:a16="http://schemas.microsoft.com/office/drawing/2014/main" id="{E00FF293-464C-17CF-2D9D-9FA90396D21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20f41e19245_0_0:notes">
            <a:extLst>
              <a:ext uri="{FF2B5EF4-FFF2-40B4-BE49-F238E27FC236}">
                <a16:creationId xmlns:a16="http://schemas.microsoft.com/office/drawing/2014/main" id="{1C9D946B-BC9D-44C6-B584-418E1E168FB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51047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9939C5E1-7175-D55D-F800-C7458B3E9F66}"/>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9926532C-D3C6-FC33-F4D4-045F25AD6A1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440E13FF-62A0-8C5F-D246-E8E9B23A48F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256779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41F95572-E8D3-C3D7-6DCF-7E674B3D4A6D}"/>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BF2F57E9-D11D-832E-A1A9-3EC46D3BBE9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0C7E3E03-2522-85F4-1E82-8C4EE248B18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779654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AFB10815-2D22-9511-900A-4FCC0113A48C}"/>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A0749B83-B7A0-D8D0-3A7C-9B0C51CF252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5324DB12-3E05-F2C3-35CD-2D54CE81312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884105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B865F73B-D305-A788-7080-03BBD229CD4E}"/>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540BF30A-B578-E0A9-EF95-9371E768AD8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8B38DCA5-11F0-487C-C80E-F61F2DEB506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168392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DB29F50C-26AF-02BF-C20B-8DBC9D4FA216}"/>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16406ADC-F9AA-C1B3-BABA-6B43FD3F72A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A22ABD8B-E6D2-F029-4306-D4BB4AEFCFA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462416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99787125-6B1F-6428-7199-226ACC59C199}"/>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D5AF1CB1-11B4-6B59-2EEA-CE8E3D6636F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DED4F1C6-CAAF-C135-C750-1D47C417B44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98463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A95867CF-0295-F2F4-85BF-EB2B96286573}"/>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9A09165F-9262-AA50-132B-2D6CE2D30D0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616AA9B4-6A98-F9C7-BCFB-B6676246857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63079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B779F837-EE9E-AF3E-13E2-7E4B3232047B}"/>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502BE576-E778-2389-A39A-512D5DC035F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EFD17C19-4BAC-AF79-B1EC-79728544E44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69158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a:extLst>
            <a:ext uri="{FF2B5EF4-FFF2-40B4-BE49-F238E27FC236}">
              <a16:creationId xmlns:a16="http://schemas.microsoft.com/office/drawing/2014/main" id="{052237D5-2105-260A-2083-142F2A0024EB}"/>
            </a:ext>
          </a:extLst>
        </p:cNvPr>
        <p:cNvGrpSpPr/>
        <p:nvPr/>
      </p:nvGrpSpPr>
      <p:grpSpPr>
        <a:xfrm>
          <a:off x="0" y="0"/>
          <a:ext cx="0" cy="0"/>
          <a:chOff x="0" y="0"/>
          <a:chExt cx="0" cy="0"/>
        </a:xfrm>
      </p:grpSpPr>
      <p:sp>
        <p:nvSpPr>
          <p:cNvPr id="874" name="Google Shape;874;g1de1b5658bb_0_38:notes">
            <a:extLst>
              <a:ext uri="{FF2B5EF4-FFF2-40B4-BE49-F238E27FC236}">
                <a16:creationId xmlns:a16="http://schemas.microsoft.com/office/drawing/2014/main" id="{1263F488-1D0F-D74C-FFA8-3891825377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de1b5658bb_0_38:notes">
            <a:extLst>
              <a:ext uri="{FF2B5EF4-FFF2-40B4-BE49-F238E27FC236}">
                <a16:creationId xmlns:a16="http://schemas.microsoft.com/office/drawing/2014/main" id="{C4115AA5-DC8E-36B8-A877-25D49788050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51414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19475" y="181100"/>
            <a:ext cx="8705100" cy="4781100"/>
          </a:xfrm>
          <a:prstGeom prst="roundRect">
            <a:avLst>
              <a:gd name="adj" fmla="val 5732"/>
            </a:avLst>
          </a:prstGeom>
          <a:gradFill>
            <a:gsLst>
              <a:gs pos="0">
                <a:schemeClr val="lt2"/>
              </a:gs>
              <a:gs pos="100000">
                <a:schemeClr val="dk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rot="10800000" flipH="1">
            <a:off x="945475" y="3635250"/>
            <a:ext cx="2699775" cy="2633450"/>
            <a:chOff x="661125" y="2751225"/>
            <a:chExt cx="2699775" cy="2633450"/>
          </a:xfrm>
        </p:grpSpPr>
        <p:sp>
          <p:nvSpPr>
            <p:cNvPr id="11" name="Google Shape;11;p2"/>
            <p:cNvSpPr/>
            <p:nvPr/>
          </p:nvSpPr>
          <p:spPr>
            <a:xfrm>
              <a:off x="661125" y="2918175"/>
              <a:ext cx="78450" cy="888175"/>
            </a:xfrm>
            <a:custGeom>
              <a:avLst/>
              <a:gdLst/>
              <a:ahLst/>
              <a:cxnLst/>
              <a:rect l="l" t="t" r="r" b="b"/>
              <a:pathLst>
                <a:path w="3138" h="35527" extrusionOk="0">
                  <a:moveTo>
                    <a:pt x="1429" y="32996"/>
                  </a:moveTo>
                  <a:cubicBezTo>
                    <a:pt x="912" y="33169"/>
                    <a:pt x="534" y="33653"/>
                    <a:pt x="534" y="34228"/>
                  </a:cubicBezTo>
                  <a:cubicBezTo>
                    <a:pt x="534" y="34943"/>
                    <a:pt x="1117" y="35526"/>
                    <a:pt x="1840" y="35526"/>
                  </a:cubicBezTo>
                  <a:cubicBezTo>
                    <a:pt x="2555" y="35526"/>
                    <a:pt x="3138" y="34943"/>
                    <a:pt x="3138" y="34228"/>
                  </a:cubicBezTo>
                  <a:cubicBezTo>
                    <a:pt x="3138" y="33653"/>
                    <a:pt x="2768" y="33169"/>
                    <a:pt x="2243" y="32996"/>
                  </a:cubicBezTo>
                  <a:lnTo>
                    <a:pt x="2243" y="0"/>
                  </a:lnTo>
                  <a:lnTo>
                    <a:pt x="0" y="0"/>
                  </a:lnTo>
                  <a:lnTo>
                    <a:pt x="0" y="822"/>
                  </a:lnTo>
                  <a:lnTo>
                    <a:pt x="1429" y="822"/>
                  </a:ln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2366975" y="2751225"/>
              <a:ext cx="245625" cy="1823950"/>
            </a:xfrm>
            <a:custGeom>
              <a:avLst/>
              <a:gdLst/>
              <a:ahLst/>
              <a:cxnLst/>
              <a:rect l="l" t="t" r="r" b="b"/>
              <a:pathLst>
                <a:path w="9825" h="72958" extrusionOk="0">
                  <a:moveTo>
                    <a:pt x="822" y="0"/>
                  </a:moveTo>
                  <a:lnTo>
                    <a:pt x="1" y="0"/>
                  </a:lnTo>
                  <a:lnTo>
                    <a:pt x="1" y="13118"/>
                  </a:lnTo>
                  <a:lnTo>
                    <a:pt x="9003" y="22121"/>
                  </a:lnTo>
                  <a:lnTo>
                    <a:pt x="9003" y="49055"/>
                  </a:lnTo>
                  <a:lnTo>
                    <a:pt x="1627" y="56431"/>
                  </a:lnTo>
                  <a:lnTo>
                    <a:pt x="1627" y="70403"/>
                  </a:lnTo>
                  <a:cubicBezTo>
                    <a:pt x="1085" y="70559"/>
                    <a:pt x="682" y="71052"/>
                    <a:pt x="682" y="71652"/>
                  </a:cubicBezTo>
                  <a:cubicBezTo>
                    <a:pt x="682" y="72366"/>
                    <a:pt x="1266" y="72958"/>
                    <a:pt x="1988" y="72958"/>
                  </a:cubicBezTo>
                  <a:cubicBezTo>
                    <a:pt x="2711" y="72958"/>
                    <a:pt x="3294" y="72366"/>
                    <a:pt x="3294" y="71652"/>
                  </a:cubicBezTo>
                  <a:cubicBezTo>
                    <a:pt x="3294" y="71093"/>
                    <a:pt x="2941" y="70617"/>
                    <a:pt x="2440" y="70436"/>
                  </a:cubicBezTo>
                  <a:lnTo>
                    <a:pt x="2440" y="56768"/>
                  </a:lnTo>
                  <a:lnTo>
                    <a:pt x="9825" y="49392"/>
                  </a:lnTo>
                  <a:lnTo>
                    <a:pt x="9825" y="21784"/>
                  </a:lnTo>
                  <a:lnTo>
                    <a:pt x="822" y="12781"/>
                  </a:lnTo>
                  <a:lnTo>
                    <a:pt x="822" y="0"/>
                  </a:ln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924300" y="2751225"/>
              <a:ext cx="264325" cy="2033625"/>
            </a:xfrm>
            <a:custGeom>
              <a:avLst/>
              <a:gdLst/>
              <a:ahLst/>
              <a:cxnLst/>
              <a:rect l="l" t="t" r="r" b="b"/>
              <a:pathLst>
                <a:path w="10573" h="81345" extrusionOk="0">
                  <a:moveTo>
                    <a:pt x="9751" y="23591"/>
                  </a:moveTo>
                  <a:lnTo>
                    <a:pt x="896" y="23591"/>
                  </a:lnTo>
                  <a:lnTo>
                    <a:pt x="896" y="78806"/>
                  </a:lnTo>
                  <a:cubicBezTo>
                    <a:pt x="370" y="78979"/>
                    <a:pt x="1" y="79463"/>
                    <a:pt x="1" y="80038"/>
                  </a:cubicBezTo>
                  <a:cubicBezTo>
                    <a:pt x="1" y="80753"/>
                    <a:pt x="584" y="81344"/>
                    <a:pt x="1298" y="81344"/>
                  </a:cubicBezTo>
                  <a:cubicBezTo>
                    <a:pt x="2021" y="81344"/>
                    <a:pt x="2605" y="80753"/>
                    <a:pt x="2605" y="80038"/>
                  </a:cubicBezTo>
                  <a:cubicBezTo>
                    <a:pt x="2605" y="79463"/>
                    <a:pt x="2227" y="78979"/>
                    <a:pt x="1709" y="78806"/>
                  </a:cubicBezTo>
                  <a:lnTo>
                    <a:pt x="1709" y="24404"/>
                  </a:lnTo>
                  <a:lnTo>
                    <a:pt x="10572" y="24404"/>
                  </a:lnTo>
                  <a:lnTo>
                    <a:pt x="10572" y="0"/>
                  </a:lnTo>
                  <a:lnTo>
                    <a:pt x="9751" y="0"/>
                  </a:ln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61125" y="4193000"/>
              <a:ext cx="136575" cy="1191675"/>
            </a:xfrm>
            <a:custGeom>
              <a:avLst/>
              <a:gdLst/>
              <a:ahLst/>
              <a:cxnLst/>
              <a:rect l="l" t="t" r="r" b="b"/>
              <a:pathLst>
                <a:path w="5463" h="47667" extrusionOk="0">
                  <a:moveTo>
                    <a:pt x="4567" y="45129"/>
                  </a:moveTo>
                  <a:lnTo>
                    <a:pt x="4567" y="0"/>
                  </a:lnTo>
                  <a:lnTo>
                    <a:pt x="0" y="0"/>
                  </a:lnTo>
                  <a:lnTo>
                    <a:pt x="0" y="822"/>
                  </a:lnTo>
                  <a:lnTo>
                    <a:pt x="3746" y="822"/>
                  </a:lnTo>
                  <a:lnTo>
                    <a:pt x="3746" y="45129"/>
                  </a:lnTo>
                  <a:cubicBezTo>
                    <a:pt x="3228" y="45301"/>
                    <a:pt x="2850" y="45786"/>
                    <a:pt x="2850" y="46361"/>
                  </a:cubicBezTo>
                  <a:cubicBezTo>
                    <a:pt x="2850" y="47084"/>
                    <a:pt x="3434" y="47667"/>
                    <a:pt x="4157" y="47667"/>
                  </a:cubicBezTo>
                  <a:cubicBezTo>
                    <a:pt x="4879" y="47667"/>
                    <a:pt x="5463" y="47084"/>
                    <a:pt x="5463" y="46361"/>
                  </a:cubicBezTo>
                  <a:cubicBezTo>
                    <a:pt x="5463" y="45786"/>
                    <a:pt x="5085" y="45301"/>
                    <a:pt x="4567" y="45129"/>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61125" y="4097725"/>
              <a:ext cx="210700" cy="779125"/>
            </a:xfrm>
            <a:custGeom>
              <a:avLst/>
              <a:gdLst/>
              <a:ahLst/>
              <a:cxnLst/>
              <a:rect l="l" t="t" r="r" b="b"/>
              <a:pathLst>
                <a:path w="8428" h="31165" extrusionOk="0">
                  <a:moveTo>
                    <a:pt x="7532" y="28626"/>
                  </a:moveTo>
                  <a:lnTo>
                    <a:pt x="7532" y="0"/>
                  </a:lnTo>
                  <a:lnTo>
                    <a:pt x="0" y="0"/>
                  </a:lnTo>
                  <a:lnTo>
                    <a:pt x="0" y="813"/>
                  </a:lnTo>
                  <a:lnTo>
                    <a:pt x="6711" y="813"/>
                  </a:lnTo>
                  <a:lnTo>
                    <a:pt x="6711" y="28626"/>
                  </a:lnTo>
                  <a:cubicBezTo>
                    <a:pt x="6194" y="28799"/>
                    <a:pt x="5816" y="29283"/>
                    <a:pt x="5816" y="29858"/>
                  </a:cubicBezTo>
                  <a:cubicBezTo>
                    <a:pt x="5816" y="30581"/>
                    <a:pt x="6399" y="31164"/>
                    <a:pt x="7122" y="31164"/>
                  </a:cubicBezTo>
                  <a:cubicBezTo>
                    <a:pt x="7845" y="31164"/>
                    <a:pt x="8428" y="30581"/>
                    <a:pt x="8428" y="29858"/>
                  </a:cubicBezTo>
                  <a:cubicBezTo>
                    <a:pt x="8428" y="29283"/>
                    <a:pt x="8050" y="28799"/>
                    <a:pt x="7532" y="28626"/>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61125" y="3995450"/>
              <a:ext cx="293250" cy="1116525"/>
            </a:xfrm>
            <a:custGeom>
              <a:avLst/>
              <a:gdLst/>
              <a:ahLst/>
              <a:cxnLst/>
              <a:rect l="l" t="t" r="r" b="b"/>
              <a:pathLst>
                <a:path w="11730" h="44661" extrusionOk="0">
                  <a:moveTo>
                    <a:pt x="10835" y="42122"/>
                  </a:moveTo>
                  <a:lnTo>
                    <a:pt x="10835" y="0"/>
                  </a:lnTo>
                  <a:lnTo>
                    <a:pt x="0" y="0"/>
                  </a:lnTo>
                  <a:lnTo>
                    <a:pt x="0" y="814"/>
                  </a:lnTo>
                  <a:lnTo>
                    <a:pt x="10021" y="814"/>
                  </a:lnTo>
                  <a:lnTo>
                    <a:pt x="10021" y="42122"/>
                  </a:lnTo>
                  <a:cubicBezTo>
                    <a:pt x="9496" y="42295"/>
                    <a:pt x="9126" y="42780"/>
                    <a:pt x="9126" y="43355"/>
                  </a:cubicBezTo>
                  <a:cubicBezTo>
                    <a:pt x="9126" y="44077"/>
                    <a:pt x="9709" y="44661"/>
                    <a:pt x="10424" y="44661"/>
                  </a:cubicBezTo>
                  <a:cubicBezTo>
                    <a:pt x="11147" y="44661"/>
                    <a:pt x="11730" y="44077"/>
                    <a:pt x="11730" y="43355"/>
                  </a:cubicBezTo>
                  <a:cubicBezTo>
                    <a:pt x="11730" y="42780"/>
                    <a:pt x="11352" y="42295"/>
                    <a:pt x="10835" y="42122"/>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61125" y="3906725"/>
              <a:ext cx="388750" cy="833775"/>
            </a:xfrm>
            <a:custGeom>
              <a:avLst/>
              <a:gdLst/>
              <a:ahLst/>
              <a:cxnLst/>
              <a:rect l="l" t="t" r="r" b="b"/>
              <a:pathLst>
                <a:path w="15550" h="33351" extrusionOk="0">
                  <a:moveTo>
                    <a:pt x="14654" y="30812"/>
                  </a:moveTo>
                  <a:lnTo>
                    <a:pt x="14654" y="1"/>
                  </a:lnTo>
                  <a:lnTo>
                    <a:pt x="0" y="1"/>
                  </a:lnTo>
                  <a:lnTo>
                    <a:pt x="0" y="822"/>
                  </a:lnTo>
                  <a:lnTo>
                    <a:pt x="13833" y="822"/>
                  </a:lnTo>
                  <a:lnTo>
                    <a:pt x="13833" y="30812"/>
                  </a:lnTo>
                  <a:cubicBezTo>
                    <a:pt x="13315" y="30985"/>
                    <a:pt x="12946" y="31469"/>
                    <a:pt x="12946" y="32044"/>
                  </a:cubicBezTo>
                  <a:cubicBezTo>
                    <a:pt x="12946" y="32767"/>
                    <a:pt x="13529" y="33350"/>
                    <a:pt x="14243" y="33350"/>
                  </a:cubicBezTo>
                  <a:cubicBezTo>
                    <a:pt x="14966" y="33350"/>
                    <a:pt x="15549" y="32767"/>
                    <a:pt x="15549" y="32044"/>
                  </a:cubicBezTo>
                  <a:cubicBezTo>
                    <a:pt x="15549" y="31469"/>
                    <a:pt x="15172" y="30985"/>
                    <a:pt x="14654" y="30812"/>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61125" y="2832325"/>
              <a:ext cx="487100" cy="2112700"/>
            </a:xfrm>
            <a:custGeom>
              <a:avLst/>
              <a:gdLst/>
              <a:ahLst/>
              <a:cxnLst/>
              <a:rect l="l" t="t" r="r" b="b"/>
              <a:pathLst>
                <a:path w="19484" h="84508" extrusionOk="0">
                  <a:moveTo>
                    <a:pt x="18589" y="81969"/>
                  </a:moveTo>
                  <a:lnTo>
                    <a:pt x="18589" y="39724"/>
                  </a:lnTo>
                  <a:lnTo>
                    <a:pt x="5191" y="39724"/>
                  </a:lnTo>
                  <a:lnTo>
                    <a:pt x="5191" y="1"/>
                  </a:lnTo>
                  <a:lnTo>
                    <a:pt x="0" y="1"/>
                  </a:lnTo>
                  <a:lnTo>
                    <a:pt x="0" y="814"/>
                  </a:lnTo>
                  <a:lnTo>
                    <a:pt x="4370" y="814"/>
                  </a:lnTo>
                  <a:lnTo>
                    <a:pt x="4370" y="40546"/>
                  </a:lnTo>
                  <a:lnTo>
                    <a:pt x="17767" y="40546"/>
                  </a:lnTo>
                  <a:lnTo>
                    <a:pt x="17767" y="81969"/>
                  </a:lnTo>
                  <a:cubicBezTo>
                    <a:pt x="17250" y="82142"/>
                    <a:pt x="16872" y="82626"/>
                    <a:pt x="16872" y="83201"/>
                  </a:cubicBezTo>
                  <a:cubicBezTo>
                    <a:pt x="16872" y="83924"/>
                    <a:pt x="17463" y="84507"/>
                    <a:pt x="18178" y="84507"/>
                  </a:cubicBezTo>
                  <a:cubicBezTo>
                    <a:pt x="18901" y="84507"/>
                    <a:pt x="19484" y="83924"/>
                    <a:pt x="19484" y="83201"/>
                  </a:cubicBezTo>
                  <a:cubicBezTo>
                    <a:pt x="19484" y="82626"/>
                    <a:pt x="19106" y="82142"/>
                    <a:pt x="18589" y="81969"/>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61750" y="2751225"/>
              <a:ext cx="410725" cy="2406750"/>
            </a:xfrm>
            <a:custGeom>
              <a:avLst/>
              <a:gdLst/>
              <a:ahLst/>
              <a:cxnLst/>
              <a:rect l="l" t="t" r="r" b="b"/>
              <a:pathLst>
                <a:path w="16429" h="96270" extrusionOk="0">
                  <a:moveTo>
                    <a:pt x="15533" y="93731"/>
                  </a:moveTo>
                  <a:lnTo>
                    <a:pt x="15533" y="38730"/>
                  </a:lnTo>
                  <a:lnTo>
                    <a:pt x="822" y="38730"/>
                  </a:lnTo>
                  <a:lnTo>
                    <a:pt x="822" y="0"/>
                  </a:lnTo>
                  <a:lnTo>
                    <a:pt x="0" y="0"/>
                  </a:lnTo>
                  <a:lnTo>
                    <a:pt x="0" y="39543"/>
                  </a:lnTo>
                  <a:lnTo>
                    <a:pt x="14720" y="39543"/>
                  </a:lnTo>
                  <a:lnTo>
                    <a:pt x="14720" y="93731"/>
                  </a:lnTo>
                  <a:cubicBezTo>
                    <a:pt x="14202" y="93904"/>
                    <a:pt x="13825" y="94388"/>
                    <a:pt x="13825" y="94963"/>
                  </a:cubicBezTo>
                  <a:cubicBezTo>
                    <a:pt x="13825" y="95686"/>
                    <a:pt x="14408" y="96270"/>
                    <a:pt x="15131" y="96270"/>
                  </a:cubicBezTo>
                  <a:cubicBezTo>
                    <a:pt x="15845" y="96270"/>
                    <a:pt x="16429" y="95686"/>
                    <a:pt x="16429" y="94963"/>
                  </a:cubicBezTo>
                  <a:cubicBezTo>
                    <a:pt x="16429" y="94388"/>
                    <a:pt x="16051" y="93904"/>
                    <a:pt x="15533" y="93731"/>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949025" y="2751225"/>
              <a:ext cx="421200" cy="1823950"/>
            </a:xfrm>
            <a:custGeom>
              <a:avLst/>
              <a:gdLst/>
              <a:ahLst/>
              <a:cxnLst/>
              <a:rect l="l" t="t" r="r" b="b"/>
              <a:pathLst>
                <a:path w="16848" h="72958" extrusionOk="0">
                  <a:moveTo>
                    <a:pt x="15952" y="70420"/>
                  </a:moveTo>
                  <a:lnTo>
                    <a:pt x="15952" y="33924"/>
                  </a:lnTo>
                  <a:lnTo>
                    <a:pt x="822" y="33924"/>
                  </a:lnTo>
                  <a:lnTo>
                    <a:pt x="822" y="0"/>
                  </a:lnTo>
                  <a:lnTo>
                    <a:pt x="0" y="0"/>
                  </a:lnTo>
                  <a:lnTo>
                    <a:pt x="0" y="34738"/>
                  </a:lnTo>
                  <a:lnTo>
                    <a:pt x="15139" y="34738"/>
                  </a:lnTo>
                  <a:lnTo>
                    <a:pt x="15139" y="70420"/>
                  </a:lnTo>
                  <a:cubicBezTo>
                    <a:pt x="14621" y="70592"/>
                    <a:pt x="14244" y="71077"/>
                    <a:pt x="14244" y="71652"/>
                  </a:cubicBezTo>
                  <a:cubicBezTo>
                    <a:pt x="14244" y="72375"/>
                    <a:pt x="14827" y="72958"/>
                    <a:pt x="15550" y="72958"/>
                  </a:cubicBezTo>
                  <a:cubicBezTo>
                    <a:pt x="16264" y="72958"/>
                    <a:pt x="16847" y="72375"/>
                    <a:pt x="16847" y="71652"/>
                  </a:cubicBezTo>
                  <a:cubicBezTo>
                    <a:pt x="16847" y="71077"/>
                    <a:pt x="16470" y="70592"/>
                    <a:pt x="15952" y="70420"/>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249050" y="2751225"/>
              <a:ext cx="264500" cy="561050"/>
            </a:xfrm>
            <a:custGeom>
              <a:avLst/>
              <a:gdLst/>
              <a:ahLst/>
              <a:cxnLst/>
              <a:rect l="l" t="t" r="r" b="b"/>
              <a:pathLst>
                <a:path w="10580" h="22442" extrusionOk="0">
                  <a:moveTo>
                    <a:pt x="9274" y="22441"/>
                  </a:moveTo>
                  <a:cubicBezTo>
                    <a:pt x="9997" y="22441"/>
                    <a:pt x="10580" y="21850"/>
                    <a:pt x="10580" y="21135"/>
                  </a:cubicBezTo>
                  <a:cubicBezTo>
                    <a:pt x="10580" y="20412"/>
                    <a:pt x="9997" y="19829"/>
                    <a:pt x="9274" y="19829"/>
                  </a:cubicBezTo>
                  <a:cubicBezTo>
                    <a:pt x="8600" y="19829"/>
                    <a:pt x="8050" y="20338"/>
                    <a:pt x="7984" y="20995"/>
                  </a:cubicBezTo>
                  <a:lnTo>
                    <a:pt x="822" y="20995"/>
                  </a:lnTo>
                  <a:lnTo>
                    <a:pt x="822" y="0"/>
                  </a:lnTo>
                  <a:lnTo>
                    <a:pt x="0" y="0"/>
                  </a:lnTo>
                  <a:lnTo>
                    <a:pt x="0" y="21817"/>
                  </a:lnTo>
                  <a:lnTo>
                    <a:pt x="8165" y="21817"/>
                  </a:lnTo>
                  <a:cubicBezTo>
                    <a:pt x="8395" y="22187"/>
                    <a:pt x="8806" y="22433"/>
                    <a:pt x="9274" y="22441"/>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966325" y="2751225"/>
              <a:ext cx="65325" cy="499650"/>
            </a:xfrm>
            <a:custGeom>
              <a:avLst/>
              <a:gdLst/>
              <a:ahLst/>
              <a:cxnLst/>
              <a:rect l="l" t="t" r="r" b="b"/>
              <a:pathLst>
                <a:path w="2613" h="19986" extrusionOk="0">
                  <a:moveTo>
                    <a:pt x="1718" y="17447"/>
                  </a:moveTo>
                  <a:lnTo>
                    <a:pt x="1718" y="0"/>
                  </a:lnTo>
                  <a:lnTo>
                    <a:pt x="896" y="0"/>
                  </a:lnTo>
                  <a:lnTo>
                    <a:pt x="896" y="17447"/>
                  </a:lnTo>
                  <a:cubicBezTo>
                    <a:pt x="379" y="17619"/>
                    <a:pt x="1" y="18104"/>
                    <a:pt x="1" y="18679"/>
                  </a:cubicBezTo>
                  <a:cubicBezTo>
                    <a:pt x="1" y="19402"/>
                    <a:pt x="584" y="19985"/>
                    <a:pt x="1307" y="19985"/>
                  </a:cubicBezTo>
                  <a:cubicBezTo>
                    <a:pt x="2030" y="19985"/>
                    <a:pt x="2613" y="19402"/>
                    <a:pt x="2613" y="18679"/>
                  </a:cubicBezTo>
                  <a:cubicBezTo>
                    <a:pt x="2613" y="18104"/>
                    <a:pt x="2235" y="17619"/>
                    <a:pt x="1718" y="17447"/>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491225" y="2751225"/>
              <a:ext cx="370275" cy="226925"/>
            </a:xfrm>
            <a:custGeom>
              <a:avLst/>
              <a:gdLst/>
              <a:ahLst/>
              <a:cxnLst/>
              <a:rect l="l" t="t" r="r" b="b"/>
              <a:pathLst>
                <a:path w="14811" h="9077" extrusionOk="0">
                  <a:moveTo>
                    <a:pt x="1306" y="9077"/>
                  </a:moveTo>
                  <a:cubicBezTo>
                    <a:pt x="1881" y="9077"/>
                    <a:pt x="2366" y="8699"/>
                    <a:pt x="2538" y="8181"/>
                  </a:cubicBezTo>
                  <a:lnTo>
                    <a:pt x="14810" y="8181"/>
                  </a:lnTo>
                  <a:lnTo>
                    <a:pt x="14810" y="0"/>
                  </a:lnTo>
                  <a:lnTo>
                    <a:pt x="13989" y="0"/>
                  </a:lnTo>
                  <a:lnTo>
                    <a:pt x="13989" y="7360"/>
                  </a:lnTo>
                  <a:lnTo>
                    <a:pt x="2538" y="7360"/>
                  </a:lnTo>
                  <a:cubicBezTo>
                    <a:pt x="2366" y="6843"/>
                    <a:pt x="1881" y="6465"/>
                    <a:pt x="1306" y="6465"/>
                  </a:cubicBezTo>
                  <a:cubicBezTo>
                    <a:pt x="592" y="6465"/>
                    <a:pt x="0" y="7048"/>
                    <a:pt x="0" y="7771"/>
                  </a:cubicBezTo>
                  <a:cubicBezTo>
                    <a:pt x="0" y="8494"/>
                    <a:pt x="583" y="9077"/>
                    <a:pt x="1306" y="9077"/>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491225" y="2751225"/>
              <a:ext cx="298600" cy="123850"/>
            </a:xfrm>
            <a:custGeom>
              <a:avLst/>
              <a:gdLst/>
              <a:ahLst/>
              <a:cxnLst/>
              <a:rect l="l" t="t" r="r" b="b"/>
              <a:pathLst>
                <a:path w="11944" h="4954" extrusionOk="0">
                  <a:moveTo>
                    <a:pt x="1306" y="4953"/>
                  </a:moveTo>
                  <a:cubicBezTo>
                    <a:pt x="1881" y="4953"/>
                    <a:pt x="2366" y="4584"/>
                    <a:pt x="2538" y="4058"/>
                  </a:cubicBezTo>
                  <a:lnTo>
                    <a:pt x="11943" y="4058"/>
                  </a:lnTo>
                  <a:lnTo>
                    <a:pt x="11943" y="0"/>
                  </a:lnTo>
                  <a:lnTo>
                    <a:pt x="11122" y="0"/>
                  </a:lnTo>
                  <a:lnTo>
                    <a:pt x="11122" y="3245"/>
                  </a:lnTo>
                  <a:lnTo>
                    <a:pt x="2538" y="3245"/>
                  </a:lnTo>
                  <a:cubicBezTo>
                    <a:pt x="2366" y="2727"/>
                    <a:pt x="1881" y="2349"/>
                    <a:pt x="1306" y="2349"/>
                  </a:cubicBezTo>
                  <a:cubicBezTo>
                    <a:pt x="592" y="2349"/>
                    <a:pt x="0" y="2933"/>
                    <a:pt x="0" y="3655"/>
                  </a:cubicBezTo>
                  <a:cubicBezTo>
                    <a:pt x="0" y="4370"/>
                    <a:pt x="583" y="4953"/>
                    <a:pt x="1306" y="4953"/>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328100" y="2751225"/>
              <a:ext cx="333525" cy="123850"/>
            </a:xfrm>
            <a:custGeom>
              <a:avLst/>
              <a:gdLst/>
              <a:ahLst/>
              <a:cxnLst/>
              <a:rect l="l" t="t" r="r" b="b"/>
              <a:pathLst>
                <a:path w="13341" h="4954" extrusionOk="0">
                  <a:moveTo>
                    <a:pt x="1307" y="4953"/>
                  </a:moveTo>
                  <a:cubicBezTo>
                    <a:pt x="1882" y="4953"/>
                    <a:pt x="2366" y="4584"/>
                    <a:pt x="2539" y="4058"/>
                  </a:cubicBezTo>
                  <a:lnTo>
                    <a:pt x="13340" y="4058"/>
                  </a:lnTo>
                  <a:lnTo>
                    <a:pt x="13340" y="0"/>
                  </a:lnTo>
                  <a:lnTo>
                    <a:pt x="12519" y="0"/>
                  </a:lnTo>
                  <a:lnTo>
                    <a:pt x="12519" y="3245"/>
                  </a:lnTo>
                  <a:lnTo>
                    <a:pt x="2539" y="3245"/>
                  </a:lnTo>
                  <a:cubicBezTo>
                    <a:pt x="2366" y="2727"/>
                    <a:pt x="1882" y="2349"/>
                    <a:pt x="1307" y="2349"/>
                  </a:cubicBezTo>
                  <a:cubicBezTo>
                    <a:pt x="584" y="2349"/>
                    <a:pt x="1" y="2933"/>
                    <a:pt x="1" y="3655"/>
                  </a:cubicBezTo>
                  <a:cubicBezTo>
                    <a:pt x="1" y="4370"/>
                    <a:pt x="584" y="4953"/>
                    <a:pt x="1307" y="4953"/>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045750" y="2751225"/>
              <a:ext cx="421600" cy="1989275"/>
            </a:xfrm>
            <a:custGeom>
              <a:avLst/>
              <a:gdLst/>
              <a:ahLst/>
              <a:cxnLst/>
              <a:rect l="l" t="t" r="r" b="b"/>
              <a:pathLst>
                <a:path w="16864" h="79571" extrusionOk="0">
                  <a:moveTo>
                    <a:pt x="15968" y="77032"/>
                  </a:moveTo>
                  <a:lnTo>
                    <a:pt x="15968" y="29628"/>
                  </a:lnTo>
                  <a:lnTo>
                    <a:pt x="822" y="29628"/>
                  </a:lnTo>
                  <a:lnTo>
                    <a:pt x="822" y="0"/>
                  </a:lnTo>
                  <a:lnTo>
                    <a:pt x="0" y="0"/>
                  </a:lnTo>
                  <a:lnTo>
                    <a:pt x="0" y="30442"/>
                  </a:lnTo>
                  <a:lnTo>
                    <a:pt x="15155" y="30442"/>
                  </a:lnTo>
                  <a:lnTo>
                    <a:pt x="15155" y="77032"/>
                  </a:lnTo>
                  <a:cubicBezTo>
                    <a:pt x="14638" y="77205"/>
                    <a:pt x="14260" y="77689"/>
                    <a:pt x="14260" y="78264"/>
                  </a:cubicBezTo>
                  <a:cubicBezTo>
                    <a:pt x="14260" y="78987"/>
                    <a:pt x="14843" y="79570"/>
                    <a:pt x="15566" y="79570"/>
                  </a:cubicBezTo>
                  <a:cubicBezTo>
                    <a:pt x="16280" y="79570"/>
                    <a:pt x="16864" y="78987"/>
                    <a:pt x="16864" y="78264"/>
                  </a:cubicBezTo>
                  <a:cubicBezTo>
                    <a:pt x="16864" y="77689"/>
                    <a:pt x="16486" y="77205"/>
                    <a:pt x="15977" y="77032"/>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158675" y="2751225"/>
              <a:ext cx="426350" cy="2248225"/>
            </a:xfrm>
            <a:custGeom>
              <a:avLst/>
              <a:gdLst/>
              <a:ahLst/>
              <a:cxnLst/>
              <a:rect l="l" t="t" r="r" b="b"/>
              <a:pathLst>
                <a:path w="17054" h="89929" extrusionOk="0">
                  <a:moveTo>
                    <a:pt x="16158" y="87398"/>
                  </a:moveTo>
                  <a:lnTo>
                    <a:pt x="16158" y="25226"/>
                  </a:lnTo>
                  <a:lnTo>
                    <a:pt x="822" y="25226"/>
                  </a:lnTo>
                  <a:lnTo>
                    <a:pt x="822" y="0"/>
                  </a:lnTo>
                  <a:lnTo>
                    <a:pt x="1" y="0"/>
                  </a:lnTo>
                  <a:lnTo>
                    <a:pt x="1" y="26039"/>
                  </a:lnTo>
                  <a:lnTo>
                    <a:pt x="15345" y="26039"/>
                  </a:lnTo>
                  <a:lnTo>
                    <a:pt x="15345" y="87398"/>
                  </a:lnTo>
                  <a:cubicBezTo>
                    <a:pt x="14819" y="87571"/>
                    <a:pt x="14449" y="88047"/>
                    <a:pt x="14449" y="88630"/>
                  </a:cubicBezTo>
                  <a:cubicBezTo>
                    <a:pt x="14449" y="89345"/>
                    <a:pt x="15033" y="89928"/>
                    <a:pt x="15747" y="89928"/>
                  </a:cubicBezTo>
                  <a:cubicBezTo>
                    <a:pt x="16470" y="89928"/>
                    <a:pt x="17053" y="89345"/>
                    <a:pt x="17053" y="88630"/>
                  </a:cubicBezTo>
                  <a:cubicBezTo>
                    <a:pt x="17053" y="88047"/>
                    <a:pt x="16676" y="87571"/>
                    <a:pt x="16158" y="87398"/>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353975" y="2751225"/>
              <a:ext cx="389575" cy="1484725"/>
            </a:xfrm>
            <a:custGeom>
              <a:avLst/>
              <a:gdLst/>
              <a:ahLst/>
              <a:cxnLst/>
              <a:rect l="l" t="t" r="r" b="b"/>
              <a:pathLst>
                <a:path w="15583" h="59389" extrusionOk="0">
                  <a:moveTo>
                    <a:pt x="14671" y="56850"/>
                  </a:moveTo>
                  <a:lnTo>
                    <a:pt x="14671" y="26022"/>
                  </a:lnTo>
                  <a:lnTo>
                    <a:pt x="822" y="12174"/>
                  </a:lnTo>
                  <a:lnTo>
                    <a:pt x="822" y="7713"/>
                  </a:lnTo>
                  <a:lnTo>
                    <a:pt x="15229" y="7713"/>
                  </a:lnTo>
                  <a:lnTo>
                    <a:pt x="15229" y="0"/>
                  </a:lnTo>
                  <a:lnTo>
                    <a:pt x="14408" y="0"/>
                  </a:lnTo>
                  <a:lnTo>
                    <a:pt x="14408" y="6892"/>
                  </a:lnTo>
                  <a:lnTo>
                    <a:pt x="1" y="6892"/>
                  </a:lnTo>
                  <a:lnTo>
                    <a:pt x="1" y="12510"/>
                  </a:lnTo>
                  <a:lnTo>
                    <a:pt x="13849" y="26359"/>
                  </a:lnTo>
                  <a:lnTo>
                    <a:pt x="13849" y="56858"/>
                  </a:lnTo>
                  <a:cubicBezTo>
                    <a:pt x="13340" y="57031"/>
                    <a:pt x="12979" y="57515"/>
                    <a:pt x="12979" y="58082"/>
                  </a:cubicBezTo>
                  <a:cubicBezTo>
                    <a:pt x="12979" y="58805"/>
                    <a:pt x="13554" y="59388"/>
                    <a:pt x="14277" y="59388"/>
                  </a:cubicBezTo>
                  <a:cubicBezTo>
                    <a:pt x="14999" y="59388"/>
                    <a:pt x="15583" y="58805"/>
                    <a:pt x="15583" y="58082"/>
                  </a:cubicBezTo>
                  <a:cubicBezTo>
                    <a:pt x="15583" y="57499"/>
                    <a:pt x="15197" y="57014"/>
                    <a:pt x="14671" y="56850"/>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502025" y="2751225"/>
              <a:ext cx="382600" cy="1870775"/>
            </a:xfrm>
            <a:custGeom>
              <a:avLst/>
              <a:gdLst/>
              <a:ahLst/>
              <a:cxnLst/>
              <a:rect l="l" t="t" r="r" b="b"/>
              <a:pathLst>
                <a:path w="15304" h="74831" extrusionOk="0">
                  <a:moveTo>
                    <a:pt x="14408" y="72293"/>
                  </a:moveTo>
                  <a:lnTo>
                    <a:pt x="14408" y="24971"/>
                  </a:lnTo>
                  <a:lnTo>
                    <a:pt x="1980" y="12543"/>
                  </a:lnTo>
                  <a:lnTo>
                    <a:pt x="12856" y="12543"/>
                  </a:lnTo>
                  <a:lnTo>
                    <a:pt x="12856" y="0"/>
                  </a:lnTo>
                  <a:lnTo>
                    <a:pt x="12035" y="0"/>
                  </a:lnTo>
                  <a:lnTo>
                    <a:pt x="12035" y="11730"/>
                  </a:lnTo>
                  <a:lnTo>
                    <a:pt x="1" y="11730"/>
                  </a:lnTo>
                  <a:lnTo>
                    <a:pt x="13587" y="25308"/>
                  </a:lnTo>
                  <a:lnTo>
                    <a:pt x="13587" y="72293"/>
                  </a:lnTo>
                  <a:cubicBezTo>
                    <a:pt x="13069" y="72465"/>
                    <a:pt x="12692" y="72950"/>
                    <a:pt x="12692" y="73525"/>
                  </a:cubicBezTo>
                  <a:cubicBezTo>
                    <a:pt x="12692" y="74247"/>
                    <a:pt x="13283" y="74831"/>
                    <a:pt x="13998" y="74831"/>
                  </a:cubicBezTo>
                  <a:cubicBezTo>
                    <a:pt x="14721" y="74831"/>
                    <a:pt x="15304" y="74247"/>
                    <a:pt x="15304" y="73525"/>
                  </a:cubicBezTo>
                  <a:cubicBezTo>
                    <a:pt x="15304" y="72950"/>
                    <a:pt x="14926" y="72465"/>
                    <a:pt x="14408" y="72293"/>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725450" y="2751225"/>
              <a:ext cx="288975" cy="1665425"/>
            </a:xfrm>
            <a:custGeom>
              <a:avLst/>
              <a:gdLst/>
              <a:ahLst/>
              <a:cxnLst/>
              <a:rect l="l" t="t" r="r" b="b"/>
              <a:pathLst>
                <a:path w="11559" h="66617" extrusionOk="0">
                  <a:moveTo>
                    <a:pt x="10663" y="64078"/>
                  </a:moveTo>
                  <a:lnTo>
                    <a:pt x="10663" y="24774"/>
                  </a:lnTo>
                  <a:lnTo>
                    <a:pt x="1972" y="16092"/>
                  </a:lnTo>
                  <a:lnTo>
                    <a:pt x="7673" y="16092"/>
                  </a:lnTo>
                  <a:lnTo>
                    <a:pt x="7673" y="0"/>
                  </a:lnTo>
                  <a:lnTo>
                    <a:pt x="6851" y="0"/>
                  </a:lnTo>
                  <a:lnTo>
                    <a:pt x="6851" y="15270"/>
                  </a:lnTo>
                  <a:lnTo>
                    <a:pt x="1" y="15270"/>
                  </a:lnTo>
                  <a:lnTo>
                    <a:pt x="9841" y="25111"/>
                  </a:lnTo>
                  <a:lnTo>
                    <a:pt x="9841" y="64078"/>
                  </a:lnTo>
                  <a:cubicBezTo>
                    <a:pt x="9324" y="64251"/>
                    <a:pt x="8946" y="64736"/>
                    <a:pt x="8946" y="65311"/>
                  </a:cubicBezTo>
                  <a:cubicBezTo>
                    <a:pt x="8946" y="66033"/>
                    <a:pt x="9529" y="66617"/>
                    <a:pt x="10252" y="66617"/>
                  </a:cubicBezTo>
                  <a:cubicBezTo>
                    <a:pt x="10975" y="66617"/>
                    <a:pt x="11558" y="66033"/>
                    <a:pt x="11558" y="65311"/>
                  </a:cubicBezTo>
                  <a:cubicBezTo>
                    <a:pt x="11558" y="64736"/>
                    <a:pt x="11180" y="64251"/>
                    <a:pt x="10663" y="64078"/>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128975" y="2751225"/>
              <a:ext cx="197150" cy="2033425"/>
            </a:xfrm>
            <a:custGeom>
              <a:avLst/>
              <a:gdLst/>
              <a:ahLst/>
              <a:cxnLst/>
              <a:rect l="l" t="t" r="r" b="b"/>
              <a:pathLst>
                <a:path w="7886" h="81337" extrusionOk="0">
                  <a:moveTo>
                    <a:pt x="1684" y="78798"/>
                  </a:moveTo>
                  <a:lnTo>
                    <a:pt x="1684" y="49318"/>
                  </a:lnTo>
                  <a:lnTo>
                    <a:pt x="7886" y="43116"/>
                  </a:lnTo>
                  <a:lnTo>
                    <a:pt x="7886" y="25061"/>
                  </a:lnTo>
                  <a:lnTo>
                    <a:pt x="1339" y="18515"/>
                  </a:lnTo>
                  <a:lnTo>
                    <a:pt x="1339" y="0"/>
                  </a:lnTo>
                  <a:lnTo>
                    <a:pt x="518" y="0"/>
                  </a:lnTo>
                  <a:lnTo>
                    <a:pt x="518" y="18852"/>
                  </a:lnTo>
                  <a:lnTo>
                    <a:pt x="7065" y="25398"/>
                  </a:lnTo>
                  <a:lnTo>
                    <a:pt x="7065" y="42779"/>
                  </a:lnTo>
                  <a:lnTo>
                    <a:pt x="863" y="48981"/>
                  </a:lnTo>
                  <a:lnTo>
                    <a:pt x="863" y="78815"/>
                  </a:lnTo>
                  <a:cubicBezTo>
                    <a:pt x="362" y="78995"/>
                    <a:pt x="0" y="79472"/>
                    <a:pt x="0" y="80038"/>
                  </a:cubicBezTo>
                  <a:cubicBezTo>
                    <a:pt x="0" y="80753"/>
                    <a:pt x="584" y="81336"/>
                    <a:pt x="1307" y="81336"/>
                  </a:cubicBezTo>
                  <a:cubicBezTo>
                    <a:pt x="2021" y="81336"/>
                    <a:pt x="2604" y="80753"/>
                    <a:pt x="2604" y="80038"/>
                  </a:cubicBezTo>
                  <a:cubicBezTo>
                    <a:pt x="2604" y="79447"/>
                    <a:pt x="2218" y="78962"/>
                    <a:pt x="1684" y="78798"/>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048075" y="2751225"/>
              <a:ext cx="194275" cy="2304475"/>
            </a:xfrm>
            <a:custGeom>
              <a:avLst/>
              <a:gdLst/>
              <a:ahLst/>
              <a:cxnLst/>
              <a:rect l="l" t="t" r="r" b="b"/>
              <a:pathLst>
                <a:path w="7771" h="92179" extrusionOk="0">
                  <a:moveTo>
                    <a:pt x="1709" y="89641"/>
                  </a:moveTo>
                  <a:lnTo>
                    <a:pt x="1709" y="47133"/>
                  </a:lnTo>
                  <a:lnTo>
                    <a:pt x="7771" y="41071"/>
                  </a:lnTo>
                  <a:lnTo>
                    <a:pt x="7771" y="26540"/>
                  </a:lnTo>
                  <a:lnTo>
                    <a:pt x="1380" y="20149"/>
                  </a:lnTo>
                  <a:lnTo>
                    <a:pt x="1380" y="0"/>
                  </a:lnTo>
                  <a:lnTo>
                    <a:pt x="559" y="0"/>
                  </a:lnTo>
                  <a:lnTo>
                    <a:pt x="559" y="20486"/>
                  </a:lnTo>
                  <a:lnTo>
                    <a:pt x="6949" y="26877"/>
                  </a:lnTo>
                  <a:lnTo>
                    <a:pt x="6949" y="40734"/>
                  </a:lnTo>
                  <a:lnTo>
                    <a:pt x="895" y="46796"/>
                  </a:lnTo>
                  <a:lnTo>
                    <a:pt x="895" y="89641"/>
                  </a:lnTo>
                  <a:cubicBezTo>
                    <a:pt x="370" y="89813"/>
                    <a:pt x="0" y="90298"/>
                    <a:pt x="0" y="90873"/>
                  </a:cubicBezTo>
                  <a:cubicBezTo>
                    <a:pt x="0" y="91596"/>
                    <a:pt x="583" y="92179"/>
                    <a:pt x="1298" y="92179"/>
                  </a:cubicBezTo>
                  <a:cubicBezTo>
                    <a:pt x="2021" y="92179"/>
                    <a:pt x="2604" y="91596"/>
                    <a:pt x="2604" y="90873"/>
                  </a:cubicBezTo>
                  <a:cubicBezTo>
                    <a:pt x="2604" y="90298"/>
                    <a:pt x="2226" y="89813"/>
                    <a:pt x="1709" y="89641"/>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2216650" y="2751225"/>
              <a:ext cx="202300" cy="2193800"/>
            </a:xfrm>
            <a:custGeom>
              <a:avLst/>
              <a:gdLst/>
              <a:ahLst/>
              <a:cxnLst/>
              <a:rect l="l" t="t" r="r" b="b"/>
              <a:pathLst>
                <a:path w="8092" h="87752" extrusionOk="0">
                  <a:moveTo>
                    <a:pt x="1685" y="85205"/>
                  </a:moveTo>
                  <a:lnTo>
                    <a:pt x="1685" y="52012"/>
                  </a:lnTo>
                  <a:lnTo>
                    <a:pt x="8092" y="45605"/>
                  </a:lnTo>
                  <a:lnTo>
                    <a:pt x="8092" y="23254"/>
                  </a:lnTo>
                  <a:lnTo>
                    <a:pt x="1028" y="16190"/>
                  </a:lnTo>
                  <a:lnTo>
                    <a:pt x="1028" y="0"/>
                  </a:lnTo>
                  <a:lnTo>
                    <a:pt x="206" y="0"/>
                  </a:lnTo>
                  <a:lnTo>
                    <a:pt x="206" y="16535"/>
                  </a:lnTo>
                  <a:lnTo>
                    <a:pt x="7270" y="23591"/>
                  </a:lnTo>
                  <a:lnTo>
                    <a:pt x="7270" y="45268"/>
                  </a:lnTo>
                  <a:lnTo>
                    <a:pt x="863" y="51675"/>
                  </a:lnTo>
                  <a:lnTo>
                    <a:pt x="863" y="85222"/>
                  </a:lnTo>
                  <a:cubicBezTo>
                    <a:pt x="362" y="85402"/>
                    <a:pt x="1" y="85879"/>
                    <a:pt x="1" y="86445"/>
                  </a:cubicBezTo>
                  <a:cubicBezTo>
                    <a:pt x="1" y="87168"/>
                    <a:pt x="584" y="87751"/>
                    <a:pt x="1307" y="87751"/>
                  </a:cubicBezTo>
                  <a:cubicBezTo>
                    <a:pt x="2030" y="87751"/>
                    <a:pt x="2613" y="87168"/>
                    <a:pt x="2613" y="86445"/>
                  </a:cubicBezTo>
                  <a:cubicBezTo>
                    <a:pt x="2613" y="85854"/>
                    <a:pt x="2219" y="85369"/>
                    <a:pt x="1685" y="85205"/>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2292025" y="2751225"/>
              <a:ext cx="225100" cy="1702800"/>
            </a:xfrm>
            <a:custGeom>
              <a:avLst/>
              <a:gdLst/>
              <a:ahLst/>
              <a:cxnLst/>
              <a:rect l="l" t="t" r="r" b="b"/>
              <a:pathLst>
                <a:path w="9004" h="68112" extrusionOk="0">
                  <a:moveTo>
                    <a:pt x="2744" y="65606"/>
                  </a:moveTo>
                  <a:lnTo>
                    <a:pt x="2744" y="53909"/>
                  </a:lnTo>
                  <a:lnTo>
                    <a:pt x="9003" y="47650"/>
                  </a:lnTo>
                  <a:lnTo>
                    <a:pt x="9003" y="22597"/>
                  </a:lnTo>
                  <a:lnTo>
                    <a:pt x="822" y="14416"/>
                  </a:lnTo>
                  <a:lnTo>
                    <a:pt x="822" y="0"/>
                  </a:lnTo>
                  <a:lnTo>
                    <a:pt x="0" y="0"/>
                  </a:lnTo>
                  <a:lnTo>
                    <a:pt x="0" y="14761"/>
                  </a:lnTo>
                  <a:lnTo>
                    <a:pt x="8182" y="22942"/>
                  </a:lnTo>
                  <a:lnTo>
                    <a:pt x="8182" y="47313"/>
                  </a:lnTo>
                  <a:lnTo>
                    <a:pt x="1931" y="53564"/>
                  </a:lnTo>
                  <a:lnTo>
                    <a:pt x="1931" y="65549"/>
                  </a:lnTo>
                  <a:cubicBezTo>
                    <a:pt x="1372" y="65697"/>
                    <a:pt x="953" y="66206"/>
                    <a:pt x="953" y="66806"/>
                  </a:cubicBezTo>
                  <a:cubicBezTo>
                    <a:pt x="953" y="67528"/>
                    <a:pt x="1536" y="68112"/>
                    <a:pt x="2259" y="68112"/>
                  </a:cubicBezTo>
                  <a:cubicBezTo>
                    <a:pt x="2974" y="68112"/>
                    <a:pt x="3565" y="67528"/>
                    <a:pt x="3565" y="66806"/>
                  </a:cubicBezTo>
                  <a:cubicBezTo>
                    <a:pt x="3565" y="66263"/>
                    <a:pt x="3220" y="65795"/>
                    <a:pt x="2744" y="65598"/>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668425" y="2751225"/>
              <a:ext cx="257750" cy="1525575"/>
            </a:xfrm>
            <a:custGeom>
              <a:avLst/>
              <a:gdLst/>
              <a:ahLst/>
              <a:cxnLst/>
              <a:rect l="l" t="t" r="r" b="b"/>
              <a:pathLst>
                <a:path w="10310" h="61023" extrusionOk="0">
                  <a:moveTo>
                    <a:pt x="1709" y="58485"/>
                  </a:moveTo>
                  <a:lnTo>
                    <a:pt x="1709" y="12272"/>
                  </a:lnTo>
                  <a:lnTo>
                    <a:pt x="10310" y="12272"/>
                  </a:lnTo>
                  <a:lnTo>
                    <a:pt x="10310" y="0"/>
                  </a:lnTo>
                  <a:lnTo>
                    <a:pt x="9488" y="0"/>
                  </a:lnTo>
                  <a:lnTo>
                    <a:pt x="9488" y="11451"/>
                  </a:lnTo>
                  <a:lnTo>
                    <a:pt x="896" y="11451"/>
                  </a:lnTo>
                  <a:lnTo>
                    <a:pt x="896" y="58493"/>
                  </a:lnTo>
                  <a:cubicBezTo>
                    <a:pt x="371" y="58665"/>
                    <a:pt x="1" y="59142"/>
                    <a:pt x="1" y="59725"/>
                  </a:cubicBezTo>
                  <a:cubicBezTo>
                    <a:pt x="1" y="60440"/>
                    <a:pt x="584" y="61023"/>
                    <a:pt x="1299" y="61023"/>
                  </a:cubicBezTo>
                  <a:cubicBezTo>
                    <a:pt x="2022" y="61023"/>
                    <a:pt x="2605" y="60440"/>
                    <a:pt x="2605" y="59725"/>
                  </a:cubicBezTo>
                  <a:cubicBezTo>
                    <a:pt x="2605" y="59142"/>
                    <a:pt x="2227" y="58665"/>
                    <a:pt x="1709" y="58493"/>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746875" y="2751225"/>
              <a:ext cx="267800" cy="1743875"/>
            </a:xfrm>
            <a:custGeom>
              <a:avLst/>
              <a:gdLst/>
              <a:ahLst/>
              <a:cxnLst/>
              <a:rect l="l" t="t" r="r" b="b"/>
              <a:pathLst>
                <a:path w="10712" h="69755" extrusionOk="0">
                  <a:moveTo>
                    <a:pt x="1717" y="67216"/>
                  </a:moveTo>
                  <a:lnTo>
                    <a:pt x="1717" y="16092"/>
                  </a:lnTo>
                  <a:lnTo>
                    <a:pt x="10712" y="16092"/>
                  </a:lnTo>
                  <a:lnTo>
                    <a:pt x="10712" y="0"/>
                  </a:lnTo>
                  <a:lnTo>
                    <a:pt x="9899" y="0"/>
                  </a:lnTo>
                  <a:lnTo>
                    <a:pt x="9899" y="15270"/>
                  </a:lnTo>
                  <a:lnTo>
                    <a:pt x="896" y="15270"/>
                  </a:lnTo>
                  <a:lnTo>
                    <a:pt x="896" y="67216"/>
                  </a:lnTo>
                  <a:cubicBezTo>
                    <a:pt x="379" y="67389"/>
                    <a:pt x="1" y="67873"/>
                    <a:pt x="1" y="68448"/>
                  </a:cubicBezTo>
                  <a:cubicBezTo>
                    <a:pt x="1" y="69163"/>
                    <a:pt x="584" y="69754"/>
                    <a:pt x="1307" y="69754"/>
                  </a:cubicBezTo>
                  <a:cubicBezTo>
                    <a:pt x="2030" y="69754"/>
                    <a:pt x="2613" y="69163"/>
                    <a:pt x="2613" y="68448"/>
                  </a:cubicBezTo>
                  <a:cubicBezTo>
                    <a:pt x="2613" y="67873"/>
                    <a:pt x="2235" y="67389"/>
                    <a:pt x="1717" y="67216"/>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842375" y="2751225"/>
              <a:ext cx="250750" cy="1627850"/>
            </a:xfrm>
            <a:custGeom>
              <a:avLst/>
              <a:gdLst/>
              <a:ahLst/>
              <a:cxnLst/>
              <a:rect l="l" t="t" r="r" b="b"/>
              <a:pathLst>
                <a:path w="10030" h="65114" extrusionOk="0">
                  <a:moveTo>
                    <a:pt x="1717" y="62575"/>
                  </a:moveTo>
                  <a:lnTo>
                    <a:pt x="1717" y="20043"/>
                  </a:lnTo>
                  <a:lnTo>
                    <a:pt x="10030" y="20043"/>
                  </a:lnTo>
                  <a:lnTo>
                    <a:pt x="10030" y="0"/>
                  </a:lnTo>
                  <a:lnTo>
                    <a:pt x="9216" y="0"/>
                  </a:lnTo>
                  <a:lnTo>
                    <a:pt x="9216" y="19221"/>
                  </a:lnTo>
                  <a:lnTo>
                    <a:pt x="896" y="19221"/>
                  </a:lnTo>
                  <a:lnTo>
                    <a:pt x="896" y="62575"/>
                  </a:lnTo>
                  <a:cubicBezTo>
                    <a:pt x="378" y="62748"/>
                    <a:pt x="0" y="63232"/>
                    <a:pt x="0" y="63807"/>
                  </a:cubicBezTo>
                  <a:cubicBezTo>
                    <a:pt x="0" y="64530"/>
                    <a:pt x="583" y="65113"/>
                    <a:pt x="1306" y="65113"/>
                  </a:cubicBezTo>
                  <a:cubicBezTo>
                    <a:pt x="2029" y="65113"/>
                    <a:pt x="2612" y="64530"/>
                    <a:pt x="2612" y="63807"/>
                  </a:cubicBezTo>
                  <a:cubicBezTo>
                    <a:pt x="2612" y="63232"/>
                    <a:pt x="2234" y="62748"/>
                    <a:pt x="1717" y="62575"/>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3227600" y="2751225"/>
              <a:ext cx="65125" cy="1413050"/>
            </a:xfrm>
            <a:custGeom>
              <a:avLst/>
              <a:gdLst/>
              <a:ahLst/>
              <a:cxnLst/>
              <a:rect l="l" t="t" r="r" b="b"/>
              <a:pathLst>
                <a:path w="2605" h="56522" extrusionOk="0">
                  <a:moveTo>
                    <a:pt x="1709" y="53992"/>
                  </a:moveTo>
                  <a:lnTo>
                    <a:pt x="1709" y="0"/>
                  </a:lnTo>
                  <a:lnTo>
                    <a:pt x="896" y="0"/>
                  </a:lnTo>
                  <a:lnTo>
                    <a:pt x="896" y="53992"/>
                  </a:lnTo>
                  <a:cubicBezTo>
                    <a:pt x="379" y="54164"/>
                    <a:pt x="1" y="54649"/>
                    <a:pt x="1" y="55224"/>
                  </a:cubicBezTo>
                  <a:cubicBezTo>
                    <a:pt x="1" y="55938"/>
                    <a:pt x="584" y="56521"/>
                    <a:pt x="1307" y="56521"/>
                  </a:cubicBezTo>
                  <a:cubicBezTo>
                    <a:pt x="2022" y="56521"/>
                    <a:pt x="2605" y="55938"/>
                    <a:pt x="2605" y="55224"/>
                  </a:cubicBezTo>
                  <a:cubicBezTo>
                    <a:pt x="2605" y="54649"/>
                    <a:pt x="2235" y="54164"/>
                    <a:pt x="1718" y="53992"/>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295775" y="2751225"/>
              <a:ext cx="65125" cy="1089200"/>
            </a:xfrm>
            <a:custGeom>
              <a:avLst/>
              <a:gdLst/>
              <a:ahLst/>
              <a:cxnLst/>
              <a:rect l="l" t="t" r="r" b="b"/>
              <a:pathLst>
                <a:path w="2605" h="43568" extrusionOk="0">
                  <a:moveTo>
                    <a:pt x="1709" y="41038"/>
                  </a:moveTo>
                  <a:lnTo>
                    <a:pt x="1709" y="0"/>
                  </a:lnTo>
                  <a:lnTo>
                    <a:pt x="896" y="0"/>
                  </a:lnTo>
                  <a:lnTo>
                    <a:pt x="896" y="41038"/>
                  </a:lnTo>
                  <a:cubicBezTo>
                    <a:pt x="379" y="41210"/>
                    <a:pt x="1" y="41695"/>
                    <a:pt x="1" y="42270"/>
                  </a:cubicBezTo>
                  <a:cubicBezTo>
                    <a:pt x="1" y="42985"/>
                    <a:pt x="584" y="43568"/>
                    <a:pt x="1307" y="43568"/>
                  </a:cubicBezTo>
                  <a:cubicBezTo>
                    <a:pt x="2022" y="43568"/>
                    <a:pt x="2605" y="42985"/>
                    <a:pt x="2605" y="42270"/>
                  </a:cubicBezTo>
                  <a:cubicBezTo>
                    <a:pt x="2605" y="41695"/>
                    <a:pt x="2227" y="41210"/>
                    <a:pt x="1709" y="41038"/>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2"/>
          <p:cNvGrpSpPr/>
          <p:nvPr/>
        </p:nvGrpSpPr>
        <p:grpSpPr>
          <a:xfrm rot="10800000">
            <a:off x="6915345" y="-12"/>
            <a:ext cx="1548637" cy="3324212"/>
            <a:chOff x="5452016" y="2824589"/>
            <a:chExt cx="689908" cy="1480916"/>
          </a:xfrm>
        </p:grpSpPr>
        <p:sp>
          <p:nvSpPr>
            <p:cNvPr id="41" name="Google Shape;41;p2"/>
            <p:cNvSpPr/>
            <p:nvPr/>
          </p:nvSpPr>
          <p:spPr>
            <a:xfrm rot="-5400000">
              <a:off x="5392462" y="3556043"/>
              <a:ext cx="1325804" cy="173120"/>
            </a:xfrm>
            <a:custGeom>
              <a:avLst/>
              <a:gdLst/>
              <a:ahLst/>
              <a:cxnLst/>
              <a:rect l="l" t="t" r="r" b="b"/>
              <a:pathLst>
                <a:path w="30480" h="3980" extrusionOk="0">
                  <a:moveTo>
                    <a:pt x="30066" y="0"/>
                  </a:moveTo>
                  <a:cubicBezTo>
                    <a:pt x="29952" y="0"/>
                    <a:pt x="29767" y="114"/>
                    <a:pt x="29710" y="300"/>
                  </a:cubicBezTo>
                  <a:lnTo>
                    <a:pt x="17829" y="300"/>
                  </a:lnTo>
                  <a:lnTo>
                    <a:pt x="14377" y="3751"/>
                  </a:lnTo>
                  <a:lnTo>
                    <a:pt x="11467" y="3751"/>
                  </a:lnTo>
                  <a:lnTo>
                    <a:pt x="11467" y="357"/>
                  </a:lnTo>
                  <a:lnTo>
                    <a:pt x="0" y="357"/>
                  </a:lnTo>
                  <a:lnTo>
                    <a:pt x="0" y="599"/>
                  </a:lnTo>
                  <a:lnTo>
                    <a:pt x="11225" y="599"/>
                  </a:lnTo>
                  <a:lnTo>
                    <a:pt x="11225" y="3979"/>
                  </a:lnTo>
                  <a:lnTo>
                    <a:pt x="14491" y="3979"/>
                  </a:lnTo>
                  <a:lnTo>
                    <a:pt x="17943" y="542"/>
                  </a:lnTo>
                  <a:lnTo>
                    <a:pt x="29710" y="542"/>
                  </a:lnTo>
                  <a:cubicBezTo>
                    <a:pt x="29767" y="656"/>
                    <a:pt x="29952" y="770"/>
                    <a:pt x="30066" y="770"/>
                  </a:cubicBezTo>
                  <a:cubicBezTo>
                    <a:pt x="30309" y="770"/>
                    <a:pt x="30480" y="599"/>
                    <a:pt x="30480" y="414"/>
                  </a:cubicBezTo>
                  <a:cubicBezTo>
                    <a:pt x="30480" y="185"/>
                    <a:pt x="30309" y="0"/>
                    <a:pt x="30066"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5400000">
              <a:off x="5265885" y="3473528"/>
              <a:ext cx="1480916" cy="183037"/>
            </a:xfrm>
            <a:custGeom>
              <a:avLst/>
              <a:gdLst/>
              <a:ahLst/>
              <a:cxnLst/>
              <a:rect l="l" t="t" r="r" b="b"/>
              <a:pathLst>
                <a:path w="34046" h="4208" extrusionOk="0">
                  <a:moveTo>
                    <a:pt x="33632" y="0"/>
                  </a:moveTo>
                  <a:cubicBezTo>
                    <a:pt x="33518" y="0"/>
                    <a:pt x="33332" y="114"/>
                    <a:pt x="33275" y="228"/>
                  </a:cubicBezTo>
                  <a:lnTo>
                    <a:pt x="17757" y="228"/>
                  </a:lnTo>
                  <a:lnTo>
                    <a:pt x="14020" y="3980"/>
                  </a:lnTo>
                  <a:lnTo>
                    <a:pt x="12480" y="3980"/>
                  </a:lnTo>
                  <a:lnTo>
                    <a:pt x="12480" y="827"/>
                  </a:lnTo>
                  <a:lnTo>
                    <a:pt x="0" y="827"/>
                  </a:lnTo>
                  <a:lnTo>
                    <a:pt x="0" y="1070"/>
                  </a:lnTo>
                  <a:lnTo>
                    <a:pt x="12238" y="1070"/>
                  </a:lnTo>
                  <a:lnTo>
                    <a:pt x="12238" y="4208"/>
                  </a:lnTo>
                  <a:lnTo>
                    <a:pt x="14135" y="4208"/>
                  </a:lnTo>
                  <a:lnTo>
                    <a:pt x="17886" y="471"/>
                  </a:lnTo>
                  <a:lnTo>
                    <a:pt x="33275" y="471"/>
                  </a:lnTo>
                  <a:cubicBezTo>
                    <a:pt x="33332" y="642"/>
                    <a:pt x="33518" y="770"/>
                    <a:pt x="33632" y="770"/>
                  </a:cubicBezTo>
                  <a:cubicBezTo>
                    <a:pt x="33874" y="770"/>
                    <a:pt x="34046" y="585"/>
                    <a:pt x="34046" y="357"/>
                  </a:cubicBezTo>
                  <a:cubicBezTo>
                    <a:pt x="34046" y="171"/>
                    <a:pt x="33874" y="0"/>
                    <a:pt x="33632"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5400000">
              <a:off x="5330414" y="3589558"/>
              <a:ext cx="1245768" cy="186126"/>
            </a:xfrm>
            <a:custGeom>
              <a:avLst/>
              <a:gdLst/>
              <a:ahLst/>
              <a:cxnLst/>
              <a:rect l="l" t="t" r="r" b="b"/>
              <a:pathLst>
                <a:path w="28640" h="4279" extrusionOk="0">
                  <a:moveTo>
                    <a:pt x="28283" y="0"/>
                  </a:moveTo>
                  <a:cubicBezTo>
                    <a:pt x="28098" y="0"/>
                    <a:pt x="27984" y="57"/>
                    <a:pt x="27927" y="243"/>
                  </a:cubicBezTo>
                  <a:lnTo>
                    <a:pt x="17829" y="243"/>
                  </a:lnTo>
                  <a:lnTo>
                    <a:pt x="14020" y="4036"/>
                  </a:lnTo>
                  <a:lnTo>
                    <a:pt x="13250" y="4036"/>
                  </a:lnTo>
                  <a:lnTo>
                    <a:pt x="13250" y="1255"/>
                  </a:lnTo>
                  <a:lnTo>
                    <a:pt x="0" y="1255"/>
                  </a:lnTo>
                  <a:lnTo>
                    <a:pt x="0" y="1483"/>
                  </a:lnTo>
                  <a:lnTo>
                    <a:pt x="13008" y="1483"/>
                  </a:lnTo>
                  <a:lnTo>
                    <a:pt x="13008" y="4279"/>
                  </a:lnTo>
                  <a:lnTo>
                    <a:pt x="14078" y="4279"/>
                  </a:lnTo>
                  <a:lnTo>
                    <a:pt x="17886" y="471"/>
                  </a:lnTo>
                  <a:lnTo>
                    <a:pt x="27927" y="471"/>
                  </a:lnTo>
                  <a:cubicBezTo>
                    <a:pt x="27984" y="656"/>
                    <a:pt x="28098" y="713"/>
                    <a:pt x="28283" y="713"/>
                  </a:cubicBezTo>
                  <a:cubicBezTo>
                    <a:pt x="28454" y="713"/>
                    <a:pt x="28640" y="599"/>
                    <a:pt x="28640" y="357"/>
                  </a:cubicBezTo>
                  <a:cubicBezTo>
                    <a:pt x="28640" y="114"/>
                    <a:pt x="28454" y="0"/>
                    <a:pt x="28283"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rot="-5400000">
              <a:off x="5370411" y="3676053"/>
              <a:ext cx="1059686" cy="199219"/>
            </a:xfrm>
            <a:custGeom>
              <a:avLst/>
              <a:gdLst/>
              <a:ahLst/>
              <a:cxnLst/>
              <a:rect l="l" t="t" r="r" b="b"/>
              <a:pathLst>
                <a:path w="24362" h="4580" extrusionOk="0">
                  <a:moveTo>
                    <a:pt x="24004" y="1"/>
                  </a:moveTo>
                  <a:cubicBezTo>
                    <a:pt x="23819" y="1"/>
                    <a:pt x="23705" y="129"/>
                    <a:pt x="23648" y="300"/>
                  </a:cubicBezTo>
                  <a:lnTo>
                    <a:pt x="17700" y="300"/>
                  </a:lnTo>
                  <a:lnTo>
                    <a:pt x="14020" y="3980"/>
                  </a:lnTo>
                  <a:lnTo>
                    <a:pt x="14020" y="1613"/>
                  </a:lnTo>
                  <a:lnTo>
                    <a:pt x="0" y="1613"/>
                  </a:lnTo>
                  <a:lnTo>
                    <a:pt x="0" y="1841"/>
                  </a:lnTo>
                  <a:lnTo>
                    <a:pt x="13778" y="1841"/>
                  </a:lnTo>
                  <a:lnTo>
                    <a:pt x="13778" y="4579"/>
                  </a:lnTo>
                  <a:lnTo>
                    <a:pt x="17829" y="543"/>
                  </a:lnTo>
                  <a:lnTo>
                    <a:pt x="23648" y="543"/>
                  </a:lnTo>
                  <a:cubicBezTo>
                    <a:pt x="23705" y="657"/>
                    <a:pt x="23819" y="771"/>
                    <a:pt x="24004" y="771"/>
                  </a:cubicBezTo>
                  <a:cubicBezTo>
                    <a:pt x="24176" y="771"/>
                    <a:pt x="24361" y="600"/>
                    <a:pt x="24361" y="414"/>
                  </a:cubicBezTo>
                  <a:cubicBezTo>
                    <a:pt x="24361" y="186"/>
                    <a:pt x="24176" y="1"/>
                    <a:pt x="24004"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5400000">
              <a:off x="5334134" y="3789929"/>
              <a:ext cx="935588" cy="95564"/>
            </a:xfrm>
            <a:custGeom>
              <a:avLst/>
              <a:gdLst/>
              <a:ahLst/>
              <a:cxnLst/>
              <a:rect l="l" t="t" r="r" b="b"/>
              <a:pathLst>
                <a:path w="21509" h="2197" extrusionOk="0">
                  <a:moveTo>
                    <a:pt x="21095" y="0"/>
                  </a:moveTo>
                  <a:cubicBezTo>
                    <a:pt x="20966" y="0"/>
                    <a:pt x="20795" y="128"/>
                    <a:pt x="20738" y="243"/>
                  </a:cubicBezTo>
                  <a:lnTo>
                    <a:pt x="16987" y="243"/>
                  </a:lnTo>
                  <a:lnTo>
                    <a:pt x="15261" y="1968"/>
                  </a:lnTo>
                  <a:lnTo>
                    <a:pt x="0" y="1968"/>
                  </a:lnTo>
                  <a:lnTo>
                    <a:pt x="0" y="2197"/>
                  </a:lnTo>
                  <a:lnTo>
                    <a:pt x="15390" y="2197"/>
                  </a:lnTo>
                  <a:lnTo>
                    <a:pt x="17116" y="485"/>
                  </a:lnTo>
                  <a:lnTo>
                    <a:pt x="20738" y="485"/>
                  </a:lnTo>
                  <a:cubicBezTo>
                    <a:pt x="20795" y="656"/>
                    <a:pt x="20966" y="713"/>
                    <a:pt x="21095" y="713"/>
                  </a:cubicBezTo>
                  <a:cubicBezTo>
                    <a:pt x="21323" y="713"/>
                    <a:pt x="21508" y="599"/>
                    <a:pt x="21508" y="357"/>
                  </a:cubicBezTo>
                  <a:cubicBezTo>
                    <a:pt x="21508" y="186"/>
                    <a:pt x="21323" y="0"/>
                    <a:pt x="21095"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5400000">
              <a:off x="5331634" y="3818442"/>
              <a:ext cx="868602" cy="105525"/>
            </a:xfrm>
            <a:custGeom>
              <a:avLst/>
              <a:gdLst/>
              <a:ahLst/>
              <a:cxnLst/>
              <a:rect l="l" t="t" r="r" b="b"/>
              <a:pathLst>
                <a:path w="19969" h="2426" extrusionOk="0">
                  <a:moveTo>
                    <a:pt x="19540" y="1"/>
                  </a:moveTo>
                  <a:cubicBezTo>
                    <a:pt x="19426" y="1"/>
                    <a:pt x="19255" y="115"/>
                    <a:pt x="19184" y="286"/>
                  </a:cubicBezTo>
                  <a:lnTo>
                    <a:pt x="16516" y="286"/>
                  </a:lnTo>
                  <a:lnTo>
                    <a:pt x="14620" y="2197"/>
                  </a:lnTo>
                  <a:lnTo>
                    <a:pt x="0" y="2197"/>
                  </a:lnTo>
                  <a:lnTo>
                    <a:pt x="0" y="2425"/>
                  </a:lnTo>
                  <a:lnTo>
                    <a:pt x="14734" y="2425"/>
                  </a:lnTo>
                  <a:lnTo>
                    <a:pt x="16631" y="529"/>
                  </a:lnTo>
                  <a:lnTo>
                    <a:pt x="19184" y="529"/>
                  </a:lnTo>
                  <a:cubicBezTo>
                    <a:pt x="19255" y="643"/>
                    <a:pt x="19426" y="771"/>
                    <a:pt x="19540" y="771"/>
                  </a:cubicBezTo>
                  <a:cubicBezTo>
                    <a:pt x="19783" y="771"/>
                    <a:pt x="19968" y="586"/>
                    <a:pt x="19968" y="414"/>
                  </a:cubicBezTo>
                  <a:cubicBezTo>
                    <a:pt x="19968" y="172"/>
                    <a:pt x="19783" y="1"/>
                    <a:pt x="19540"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rot="-5400000">
              <a:off x="5163516" y="3683817"/>
              <a:ext cx="1119234" cy="124142"/>
            </a:xfrm>
            <a:custGeom>
              <a:avLst/>
              <a:gdLst/>
              <a:ahLst/>
              <a:cxnLst/>
              <a:rect l="l" t="t" r="r" b="b"/>
              <a:pathLst>
                <a:path w="25731" h="2854" extrusionOk="0">
                  <a:moveTo>
                    <a:pt x="25374" y="1"/>
                  </a:moveTo>
                  <a:cubicBezTo>
                    <a:pt x="25188" y="1"/>
                    <a:pt x="25074" y="129"/>
                    <a:pt x="25017" y="243"/>
                  </a:cubicBezTo>
                  <a:lnTo>
                    <a:pt x="13778" y="243"/>
                  </a:lnTo>
                  <a:lnTo>
                    <a:pt x="13778" y="2625"/>
                  </a:lnTo>
                  <a:lnTo>
                    <a:pt x="0" y="2625"/>
                  </a:lnTo>
                  <a:lnTo>
                    <a:pt x="0" y="2853"/>
                  </a:lnTo>
                  <a:lnTo>
                    <a:pt x="14020" y="2853"/>
                  </a:lnTo>
                  <a:lnTo>
                    <a:pt x="14020" y="486"/>
                  </a:lnTo>
                  <a:lnTo>
                    <a:pt x="25017" y="486"/>
                  </a:lnTo>
                  <a:cubicBezTo>
                    <a:pt x="25074" y="657"/>
                    <a:pt x="25188" y="771"/>
                    <a:pt x="25374" y="771"/>
                  </a:cubicBezTo>
                  <a:cubicBezTo>
                    <a:pt x="25545" y="771"/>
                    <a:pt x="25730" y="600"/>
                    <a:pt x="25730" y="357"/>
                  </a:cubicBezTo>
                  <a:cubicBezTo>
                    <a:pt x="25730" y="186"/>
                    <a:pt x="25545" y="1"/>
                    <a:pt x="25374"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rot="-5400000">
              <a:off x="5189572" y="3740886"/>
              <a:ext cx="982130" cy="147109"/>
            </a:xfrm>
            <a:custGeom>
              <a:avLst/>
              <a:gdLst/>
              <a:ahLst/>
              <a:cxnLst/>
              <a:rect l="l" t="t" r="r" b="b"/>
              <a:pathLst>
                <a:path w="22579" h="3382" extrusionOk="0">
                  <a:moveTo>
                    <a:pt x="22165" y="1"/>
                  </a:moveTo>
                  <a:cubicBezTo>
                    <a:pt x="22036" y="1"/>
                    <a:pt x="21865" y="58"/>
                    <a:pt x="21808" y="229"/>
                  </a:cubicBezTo>
                  <a:lnTo>
                    <a:pt x="12837" y="229"/>
                  </a:lnTo>
                  <a:lnTo>
                    <a:pt x="12837" y="3153"/>
                  </a:lnTo>
                  <a:lnTo>
                    <a:pt x="0" y="3153"/>
                  </a:lnTo>
                  <a:lnTo>
                    <a:pt x="0" y="3381"/>
                  </a:lnTo>
                  <a:lnTo>
                    <a:pt x="13065" y="3381"/>
                  </a:lnTo>
                  <a:lnTo>
                    <a:pt x="13065" y="471"/>
                  </a:lnTo>
                  <a:lnTo>
                    <a:pt x="21808" y="471"/>
                  </a:lnTo>
                  <a:cubicBezTo>
                    <a:pt x="21865" y="657"/>
                    <a:pt x="22036" y="714"/>
                    <a:pt x="22165" y="714"/>
                  </a:cubicBezTo>
                  <a:cubicBezTo>
                    <a:pt x="22393" y="714"/>
                    <a:pt x="22578" y="586"/>
                    <a:pt x="22578" y="357"/>
                  </a:cubicBezTo>
                  <a:cubicBezTo>
                    <a:pt x="22578" y="115"/>
                    <a:pt x="22393" y="1"/>
                    <a:pt x="22165"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rot="-5400000">
              <a:off x="5194836" y="3787124"/>
              <a:ext cx="868602" cy="168161"/>
            </a:xfrm>
            <a:custGeom>
              <a:avLst/>
              <a:gdLst/>
              <a:ahLst/>
              <a:cxnLst/>
              <a:rect l="l" t="t" r="r" b="b"/>
              <a:pathLst>
                <a:path w="19969" h="3866" extrusionOk="0">
                  <a:moveTo>
                    <a:pt x="19540" y="1"/>
                  </a:moveTo>
                  <a:cubicBezTo>
                    <a:pt x="19426" y="1"/>
                    <a:pt x="19255" y="115"/>
                    <a:pt x="19184" y="300"/>
                  </a:cubicBezTo>
                  <a:lnTo>
                    <a:pt x="11995" y="300"/>
                  </a:lnTo>
                  <a:lnTo>
                    <a:pt x="11995" y="3623"/>
                  </a:lnTo>
                  <a:lnTo>
                    <a:pt x="0" y="3623"/>
                  </a:lnTo>
                  <a:lnTo>
                    <a:pt x="0" y="3866"/>
                  </a:lnTo>
                  <a:lnTo>
                    <a:pt x="12238" y="3866"/>
                  </a:lnTo>
                  <a:lnTo>
                    <a:pt x="12238" y="528"/>
                  </a:lnTo>
                  <a:lnTo>
                    <a:pt x="19184" y="528"/>
                  </a:lnTo>
                  <a:cubicBezTo>
                    <a:pt x="19255" y="657"/>
                    <a:pt x="19426" y="771"/>
                    <a:pt x="19540" y="771"/>
                  </a:cubicBezTo>
                  <a:cubicBezTo>
                    <a:pt x="19783" y="771"/>
                    <a:pt x="19968" y="585"/>
                    <a:pt x="19968" y="414"/>
                  </a:cubicBezTo>
                  <a:cubicBezTo>
                    <a:pt x="19968" y="172"/>
                    <a:pt x="19783" y="1"/>
                    <a:pt x="19540"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rot="-5400000">
              <a:off x="5215324" y="3849151"/>
              <a:ext cx="733977" cy="178731"/>
            </a:xfrm>
            <a:custGeom>
              <a:avLst/>
              <a:gdLst/>
              <a:ahLst/>
              <a:cxnLst/>
              <a:rect l="l" t="t" r="r" b="b"/>
              <a:pathLst>
                <a:path w="16874" h="4109" extrusionOk="0">
                  <a:moveTo>
                    <a:pt x="16516" y="0"/>
                  </a:moveTo>
                  <a:cubicBezTo>
                    <a:pt x="16331" y="0"/>
                    <a:pt x="16217" y="129"/>
                    <a:pt x="16160" y="300"/>
                  </a:cubicBezTo>
                  <a:lnTo>
                    <a:pt x="11111" y="300"/>
                  </a:lnTo>
                  <a:lnTo>
                    <a:pt x="11111" y="3866"/>
                  </a:lnTo>
                  <a:lnTo>
                    <a:pt x="0" y="3866"/>
                  </a:lnTo>
                  <a:lnTo>
                    <a:pt x="0" y="4108"/>
                  </a:lnTo>
                  <a:lnTo>
                    <a:pt x="11339" y="4108"/>
                  </a:lnTo>
                  <a:lnTo>
                    <a:pt x="11339" y="542"/>
                  </a:lnTo>
                  <a:lnTo>
                    <a:pt x="16160" y="542"/>
                  </a:lnTo>
                  <a:cubicBezTo>
                    <a:pt x="16217" y="657"/>
                    <a:pt x="16331" y="785"/>
                    <a:pt x="16516" y="785"/>
                  </a:cubicBezTo>
                  <a:cubicBezTo>
                    <a:pt x="16759" y="785"/>
                    <a:pt x="16873" y="599"/>
                    <a:pt x="16873" y="428"/>
                  </a:cubicBezTo>
                  <a:cubicBezTo>
                    <a:pt x="16873" y="186"/>
                    <a:pt x="16759" y="0"/>
                    <a:pt x="16516"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5400000">
              <a:off x="5841900" y="4018530"/>
              <a:ext cx="465336" cy="108613"/>
            </a:xfrm>
            <a:custGeom>
              <a:avLst/>
              <a:gdLst/>
              <a:ahLst/>
              <a:cxnLst/>
              <a:rect l="l" t="t" r="r" b="b"/>
              <a:pathLst>
                <a:path w="10698" h="2497" extrusionOk="0">
                  <a:moveTo>
                    <a:pt x="0" y="1"/>
                  </a:moveTo>
                  <a:lnTo>
                    <a:pt x="0" y="243"/>
                  </a:lnTo>
                  <a:lnTo>
                    <a:pt x="10455" y="243"/>
                  </a:lnTo>
                  <a:lnTo>
                    <a:pt x="10455" y="2497"/>
                  </a:lnTo>
                  <a:lnTo>
                    <a:pt x="10697" y="2497"/>
                  </a:lnTo>
                  <a:lnTo>
                    <a:pt x="10697" y="1"/>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rot="-5400000">
              <a:off x="5874501" y="4051132"/>
              <a:ext cx="431191" cy="77556"/>
            </a:xfrm>
            <a:custGeom>
              <a:avLst/>
              <a:gdLst/>
              <a:ahLst/>
              <a:cxnLst/>
              <a:rect l="l" t="t" r="r" b="b"/>
              <a:pathLst>
                <a:path w="9913" h="1783" extrusionOk="0">
                  <a:moveTo>
                    <a:pt x="0" y="0"/>
                  </a:moveTo>
                  <a:lnTo>
                    <a:pt x="0" y="243"/>
                  </a:lnTo>
                  <a:lnTo>
                    <a:pt x="9685" y="243"/>
                  </a:lnTo>
                  <a:lnTo>
                    <a:pt x="9685" y="1783"/>
                  </a:lnTo>
                  <a:lnTo>
                    <a:pt x="9913" y="1783"/>
                  </a:lnTo>
                  <a:lnTo>
                    <a:pt x="9913" y="0"/>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5400000">
              <a:off x="5229613" y="3907503"/>
              <a:ext cx="620405" cy="175599"/>
            </a:xfrm>
            <a:custGeom>
              <a:avLst/>
              <a:gdLst/>
              <a:ahLst/>
              <a:cxnLst/>
              <a:rect l="l" t="t" r="r" b="b"/>
              <a:pathLst>
                <a:path w="14263" h="4037" extrusionOk="0">
                  <a:moveTo>
                    <a:pt x="13906" y="0"/>
                  </a:moveTo>
                  <a:cubicBezTo>
                    <a:pt x="13721" y="0"/>
                    <a:pt x="13607" y="57"/>
                    <a:pt x="13550" y="228"/>
                  </a:cubicBezTo>
                  <a:lnTo>
                    <a:pt x="10155" y="228"/>
                  </a:lnTo>
                  <a:lnTo>
                    <a:pt x="10155" y="3794"/>
                  </a:lnTo>
                  <a:lnTo>
                    <a:pt x="0" y="3794"/>
                  </a:lnTo>
                  <a:lnTo>
                    <a:pt x="0" y="4036"/>
                  </a:lnTo>
                  <a:lnTo>
                    <a:pt x="10398" y="4036"/>
                  </a:lnTo>
                  <a:lnTo>
                    <a:pt x="10398" y="471"/>
                  </a:lnTo>
                  <a:lnTo>
                    <a:pt x="13550" y="471"/>
                  </a:lnTo>
                  <a:cubicBezTo>
                    <a:pt x="13607" y="656"/>
                    <a:pt x="13721" y="713"/>
                    <a:pt x="13906" y="713"/>
                  </a:cubicBezTo>
                  <a:cubicBezTo>
                    <a:pt x="14078" y="713"/>
                    <a:pt x="14263" y="585"/>
                    <a:pt x="14263" y="357"/>
                  </a:cubicBezTo>
                  <a:cubicBezTo>
                    <a:pt x="14263" y="114"/>
                    <a:pt x="14078" y="0"/>
                    <a:pt x="13906"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2"/>
          <p:cNvGrpSpPr/>
          <p:nvPr/>
        </p:nvGrpSpPr>
        <p:grpSpPr>
          <a:xfrm rot="-5400000">
            <a:off x="7189310" y="2653816"/>
            <a:ext cx="298168" cy="3611350"/>
            <a:chOff x="9" y="2835115"/>
            <a:chExt cx="134668" cy="1631069"/>
          </a:xfrm>
        </p:grpSpPr>
        <p:sp>
          <p:nvSpPr>
            <p:cNvPr id="55" name="Google Shape;55;p2"/>
            <p:cNvSpPr/>
            <p:nvPr/>
          </p:nvSpPr>
          <p:spPr>
            <a:xfrm rot="-5400000">
              <a:off x="-655129" y="3676378"/>
              <a:ext cx="1497053" cy="82558"/>
            </a:xfrm>
            <a:custGeom>
              <a:avLst/>
              <a:gdLst/>
              <a:ahLst/>
              <a:cxnLst/>
              <a:rect l="l" t="t" r="r" b="b"/>
              <a:pathLst>
                <a:path w="34417" h="1898" extrusionOk="0">
                  <a:moveTo>
                    <a:pt x="34060" y="0"/>
                  </a:moveTo>
                  <a:cubicBezTo>
                    <a:pt x="33874" y="0"/>
                    <a:pt x="33760" y="57"/>
                    <a:pt x="33703" y="228"/>
                  </a:cubicBezTo>
                  <a:lnTo>
                    <a:pt x="21694" y="228"/>
                  </a:lnTo>
                  <a:lnTo>
                    <a:pt x="20268" y="1655"/>
                  </a:lnTo>
                  <a:lnTo>
                    <a:pt x="0" y="1655"/>
                  </a:lnTo>
                  <a:lnTo>
                    <a:pt x="0" y="1897"/>
                  </a:lnTo>
                  <a:lnTo>
                    <a:pt x="20382" y="1897"/>
                  </a:lnTo>
                  <a:lnTo>
                    <a:pt x="21751" y="471"/>
                  </a:lnTo>
                  <a:lnTo>
                    <a:pt x="33703" y="471"/>
                  </a:lnTo>
                  <a:cubicBezTo>
                    <a:pt x="33760" y="642"/>
                    <a:pt x="33874" y="713"/>
                    <a:pt x="34060" y="713"/>
                  </a:cubicBezTo>
                  <a:cubicBezTo>
                    <a:pt x="34288" y="713"/>
                    <a:pt x="34416" y="585"/>
                    <a:pt x="34416" y="357"/>
                  </a:cubicBezTo>
                  <a:cubicBezTo>
                    <a:pt x="34416" y="114"/>
                    <a:pt x="34288" y="0"/>
                    <a:pt x="34060"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rot="-5400000">
              <a:off x="-420003" y="3973575"/>
              <a:ext cx="912621" cy="72597"/>
            </a:xfrm>
            <a:custGeom>
              <a:avLst/>
              <a:gdLst/>
              <a:ahLst/>
              <a:cxnLst/>
              <a:rect l="l" t="t" r="r" b="b"/>
              <a:pathLst>
                <a:path w="20981" h="1669" extrusionOk="0">
                  <a:moveTo>
                    <a:pt x="20567" y="0"/>
                  </a:moveTo>
                  <a:cubicBezTo>
                    <a:pt x="20382" y="0"/>
                    <a:pt x="20210" y="185"/>
                    <a:pt x="20210" y="357"/>
                  </a:cubicBezTo>
                  <a:cubicBezTo>
                    <a:pt x="20210" y="414"/>
                    <a:pt x="20210" y="485"/>
                    <a:pt x="20268" y="542"/>
                  </a:cubicBezTo>
                  <a:lnTo>
                    <a:pt x="19383" y="1426"/>
                  </a:lnTo>
                  <a:lnTo>
                    <a:pt x="0" y="1426"/>
                  </a:lnTo>
                  <a:lnTo>
                    <a:pt x="0" y="1669"/>
                  </a:lnTo>
                  <a:lnTo>
                    <a:pt x="19440" y="1669"/>
                  </a:lnTo>
                  <a:lnTo>
                    <a:pt x="20382" y="713"/>
                  </a:lnTo>
                  <a:lnTo>
                    <a:pt x="20567" y="713"/>
                  </a:lnTo>
                  <a:cubicBezTo>
                    <a:pt x="20810" y="713"/>
                    <a:pt x="20981" y="599"/>
                    <a:pt x="20981" y="357"/>
                  </a:cubicBezTo>
                  <a:cubicBezTo>
                    <a:pt x="20981" y="185"/>
                    <a:pt x="20810" y="0"/>
                    <a:pt x="20567"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rot="-5400000">
              <a:off x="-388076" y="4029078"/>
              <a:ext cx="843156" cy="31057"/>
            </a:xfrm>
            <a:custGeom>
              <a:avLst/>
              <a:gdLst/>
              <a:ahLst/>
              <a:cxnLst/>
              <a:rect l="l" t="t" r="r" b="b"/>
              <a:pathLst>
                <a:path w="19384" h="714" extrusionOk="0">
                  <a:moveTo>
                    <a:pt x="19027" y="1"/>
                  </a:moveTo>
                  <a:cubicBezTo>
                    <a:pt x="18841" y="1"/>
                    <a:pt x="18727" y="72"/>
                    <a:pt x="18670" y="243"/>
                  </a:cubicBezTo>
                  <a:lnTo>
                    <a:pt x="0" y="243"/>
                  </a:lnTo>
                  <a:lnTo>
                    <a:pt x="0" y="486"/>
                  </a:lnTo>
                  <a:lnTo>
                    <a:pt x="18670" y="486"/>
                  </a:lnTo>
                  <a:cubicBezTo>
                    <a:pt x="18727" y="657"/>
                    <a:pt x="18841" y="714"/>
                    <a:pt x="19027" y="714"/>
                  </a:cubicBezTo>
                  <a:cubicBezTo>
                    <a:pt x="19198" y="714"/>
                    <a:pt x="19383" y="600"/>
                    <a:pt x="19383" y="357"/>
                  </a:cubicBezTo>
                  <a:cubicBezTo>
                    <a:pt x="19383" y="129"/>
                    <a:pt x="19198" y="1"/>
                    <a:pt x="19027"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rot="-5400000">
              <a:off x="-758457" y="3604107"/>
              <a:ext cx="1631069" cy="93085"/>
            </a:xfrm>
            <a:custGeom>
              <a:avLst/>
              <a:gdLst/>
              <a:ahLst/>
              <a:cxnLst/>
              <a:rect l="l" t="t" r="r" b="b"/>
              <a:pathLst>
                <a:path w="37498" h="2140" extrusionOk="0">
                  <a:moveTo>
                    <a:pt x="37140" y="1"/>
                  </a:moveTo>
                  <a:cubicBezTo>
                    <a:pt x="36969" y="1"/>
                    <a:pt x="36855" y="115"/>
                    <a:pt x="36784" y="243"/>
                  </a:cubicBezTo>
                  <a:lnTo>
                    <a:pt x="21523" y="243"/>
                  </a:lnTo>
                  <a:lnTo>
                    <a:pt x="19911" y="1897"/>
                  </a:lnTo>
                  <a:lnTo>
                    <a:pt x="0" y="1897"/>
                  </a:lnTo>
                  <a:lnTo>
                    <a:pt x="0" y="2140"/>
                  </a:lnTo>
                  <a:lnTo>
                    <a:pt x="20025" y="2140"/>
                  </a:lnTo>
                  <a:lnTo>
                    <a:pt x="21637" y="471"/>
                  </a:lnTo>
                  <a:lnTo>
                    <a:pt x="36784" y="471"/>
                  </a:lnTo>
                  <a:cubicBezTo>
                    <a:pt x="36855" y="657"/>
                    <a:pt x="36969" y="771"/>
                    <a:pt x="37140" y="771"/>
                  </a:cubicBezTo>
                  <a:cubicBezTo>
                    <a:pt x="37326" y="771"/>
                    <a:pt x="37497" y="600"/>
                    <a:pt x="37497" y="357"/>
                  </a:cubicBezTo>
                  <a:cubicBezTo>
                    <a:pt x="37497" y="172"/>
                    <a:pt x="37326" y="1"/>
                    <a:pt x="37140"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2"/>
          <p:cNvSpPr txBox="1">
            <a:spLocks noGrp="1"/>
          </p:cNvSpPr>
          <p:nvPr>
            <p:ph type="ctrTitle"/>
          </p:nvPr>
        </p:nvSpPr>
        <p:spPr>
          <a:xfrm>
            <a:off x="713225" y="835700"/>
            <a:ext cx="5243700" cy="1718400"/>
          </a:xfrm>
          <a:prstGeom prst="rect">
            <a:avLst/>
          </a:prstGeom>
        </p:spPr>
        <p:txBody>
          <a:bodyPr spcFirstLastPara="1" wrap="square" lIns="91425" tIns="91425" rIns="91425" bIns="91425" anchor="ctr" anchorCtr="0">
            <a:noAutofit/>
          </a:bodyPr>
          <a:lstStyle>
            <a:lvl1pPr lvl="0">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60" name="Google Shape;60;p2"/>
          <p:cNvSpPr txBox="1">
            <a:spLocks noGrp="1"/>
          </p:cNvSpPr>
          <p:nvPr>
            <p:ph type="subTitle" idx="1"/>
          </p:nvPr>
        </p:nvSpPr>
        <p:spPr>
          <a:xfrm>
            <a:off x="713225" y="2554100"/>
            <a:ext cx="5243700" cy="369600"/>
          </a:xfrm>
          <a:prstGeom prst="rect">
            <a:avLst/>
          </a:prstGeom>
          <a:noFill/>
        </p:spPr>
        <p:txBody>
          <a:bodyPr spcFirstLastPara="1" wrap="square" lIns="91425" tIns="91425" rIns="91425" bIns="91425" anchor="t" anchorCtr="0">
            <a:noAutofit/>
          </a:bodyPr>
          <a:lstStyle>
            <a:lvl1pPr lvl="0">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1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ext 4">
  <p:cSld name="ONE_COLUMN_TEXT_2">
    <p:spTree>
      <p:nvGrpSpPr>
        <p:cNvPr id="1" name="Shape 526"/>
        <p:cNvGrpSpPr/>
        <p:nvPr/>
      </p:nvGrpSpPr>
      <p:grpSpPr>
        <a:xfrm>
          <a:off x="0" y="0"/>
          <a:ext cx="0" cy="0"/>
          <a:chOff x="0" y="0"/>
          <a:chExt cx="0" cy="0"/>
        </a:xfrm>
      </p:grpSpPr>
      <p:sp>
        <p:nvSpPr>
          <p:cNvPr id="527" name="Google Shape;527;p22"/>
          <p:cNvSpPr/>
          <p:nvPr/>
        </p:nvSpPr>
        <p:spPr>
          <a:xfrm>
            <a:off x="219475" y="181100"/>
            <a:ext cx="8705100" cy="4781100"/>
          </a:xfrm>
          <a:prstGeom prst="roundRect">
            <a:avLst>
              <a:gd name="adj" fmla="val 5732"/>
            </a:avLst>
          </a:prstGeom>
          <a:gradFill>
            <a:gsLst>
              <a:gs pos="0">
                <a:schemeClr val="lt2"/>
              </a:gs>
              <a:gs pos="100000">
                <a:schemeClr val="dk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2"/>
          <p:cNvSpPr txBox="1">
            <a:spLocks noGrp="1"/>
          </p:cNvSpPr>
          <p:nvPr>
            <p:ph type="subTitle" idx="1"/>
          </p:nvPr>
        </p:nvSpPr>
        <p:spPr>
          <a:xfrm>
            <a:off x="720000" y="1722125"/>
            <a:ext cx="3951000" cy="21564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sz="14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568" name="Google Shape;568;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781"/>
        <p:cNvGrpSpPr/>
        <p:nvPr/>
      </p:nvGrpSpPr>
      <p:grpSpPr>
        <a:xfrm>
          <a:off x="0" y="0"/>
          <a:ext cx="0" cy="0"/>
          <a:chOff x="0" y="0"/>
          <a:chExt cx="0" cy="0"/>
        </a:xfrm>
      </p:grpSpPr>
      <p:sp>
        <p:nvSpPr>
          <p:cNvPr id="782" name="Google Shape;782;p31"/>
          <p:cNvSpPr/>
          <p:nvPr/>
        </p:nvSpPr>
        <p:spPr>
          <a:xfrm>
            <a:off x="219475" y="181100"/>
            <a:ext cx="8705100" cy="4781100"/>
          </a:xfrm>
          <a:prstGeom prst="roundRect">
            <a:avLst>
              <a:gd name="adj" fmla="val 5732"/>
            </a:avLst>
          </a:prstGeom>
          <a:gradFill>
            <a:gsLst>
              <a:gs pos="0">
                <a:schemeClr val="lt2"/>
              </a:gs>
              <a:gs pos="100000">
                <a:schemeClr val="dk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803"/>
        <p:cNvGrpSpPr/>
        <p:nvPr/>
      </p:nvGrpSpPr>
      <p:grpSpPr>
        <a:xfrm>
          <a:off x="0" y="0"/>
          <a:ext cx="0" cy="0"/>
          <a:chOff x="0" y="0"/>
          <a:chExt cx="0" cy="0"/>
        </a:xfrm>
      </p:grpSpPr>
      <p:sp>
        <p:nvSpPr>
          <p:cNvPr id="804" name="Google Shape;804;p32"/>
          <p:cNvSpPr/>
          <p:nvPr/>
        </p:nvSpPr>
        <p:spPr>
          <a:xfrm>
            <a:off x="219475" y="181100"/>
            <a:ext cx="8705100" cy="4781100"/>
          </a:xfrm>
          <a:prstGeom prst="roundRect">
            <a:avLst>
              <a:gd name="adj" fmla="val 5732"/>
            </a:avLst>
          </a:prstGeom>
          <a:gradFill>
            <a:gsLst>
              <a:gs pos="0">
                <a:schemeClr val="lt2"/>
              </a:gs>
              <a:gs pos="100000">
                <a:schemeClr val="dk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61"/>
        <p:cNvGrpSpPr/>
        <p:nvPr/>
      </p:nvGrpSpPr>
      <p:grpSpPr>
        <a:xfrm>
          <a:off x="0" y="0"/>
          <a:ext cx="0" cy="0"/>
          <a:chOff x="0" y="0"/>
          <a:chExt cx="0" cy="0"/>
        </a:xfrm>
      </p:grpSpPr>
      <p:sp>
        <p:nvSpPr>
          <p:cNvPr id="62" name="Google Shape;62;p3"/>
          <p:cNvSpPr/>
          <p:nvPr/>
        </p:nvSpPr>
        <p:spPr>
          <a:xfrm>
            <a:off x="219475" y="181100"/>
            <a:ext cx="8705100" cy="4781100"/>
          </a:xfrm>
          <a:prstGeom prst="roundRect">
            <a:avLst>
              <a:gd name="adj" fmla="val 5732"/>
            </a:avLst>
          </a:prstGeom>
          <a:gradFill>
            <a:gsLst>
              <a:gs pos="0">
                <a:schemeClr val="lt2"/>
              </a:gs>
              <a:gs pos="100000">
                <a:schemeClr val="dk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txBox="1">
            <a:spLocks noGrp="1"/>
          </p:cNvSpPr>
          <p:nvPr>
            <p:ph type="title"/>
          </p:nvPr>
        </p:nvSpPr>
        <p:spPr>
          <a:xfrm>
            <a:off x="713225" y="2109175"/>
            <a:ext cx="41217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20" name="Google Shape;120;p3"/>
          <p:cNvSpPr txBox="1">
            <a:spLocks noGrp="1"/>
          </p:cNvSpPr>
          <p:nvPr>
            <p:ph type="title" idx="2" hasCustomPrompt="1"/>
          </p:nvPr>
        </p:nvSpPr>
        <p:spPr>
          <a:xfrm>
            <a:off x="713225" y="1155439"/>
            <a:ext cx="1135800" cy="84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21" name="Google Shape;121;p3"/>
          <p:cNvSpPr txBox="1">
            <a:spLocks noGrp="1"/>
          </p:cNvSpPr>
          <p:nvPr>
            <p:ph type="subTitle" idx="1"/>
          </p:nvPr>
        </p:nvSpPr>
        <p:spPr>
          <a:xfrm>
            <a:off x="713225" y="2966593"/>
            <a:ext cx="4121700" cy="3696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303725563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1pPr>
            <a:lvl2pPr lvl="1"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2pPr>
            <a:lvl3pPr lvl="2"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3pPr>
            <a:lvl4pPr lvl="3"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4pPr>
            <a:lvl5pPr lvl="4"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5pPr>
            <a:lvl6pPr lvl="5"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6pPr>
            <a:lvl7pPr lvl="6"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7pPr>
            <a:lvl8pPr lvl="7"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8pPr>
            <a:lvl9pPr lvl="8"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713225" y="1152475"/>
            <a:ext cx="7681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1pPr>
            <a:lvl2pPr marL="914400" lvl="1" indent="-317500">
              <a:lnSpc>
                <a:spcPct val="115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2pPr>
            <a:lvl3pPr marL="1371600" lvl="2" indent="-317500">
              <a:lnSpc>
                <a:spcPct val="115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3pPr>
            <a:lvl4pPr marL="1828800" lvl="3" indent="-317500">
              <a:lnSpc>
                <a:spcPct val="115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4pPr>
            <a:lvl5pPr marL="2286000" lvl="4" indent="-317500">
              <a:lnSpc>
                <a:spcPct val="115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5pPr>
            <a:lvl6pPr marL="2743200" lvl="5" indent="-317500">
              <a:lnSpc>
                <a:spcPct val="115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6pPr>
            <a:lvl7pPr marL="3200400" lvl="6" indent="-317500">
              <a:lnSpc>
                <a:spcPct val="115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7pPr>
            <a:lvl8pPr marL="3657600" lvl="7" indent="-317500">
              <a:lnSpc>
                <a:spcPct val="115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8pPr>
            <a:lvl9pPr marL="4114800" lvl="8" indent="-317500">
              <a:lnSpc>
                <a:spcPct val="115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68" r:id="rId3"/>
    <p:sldLayoutId id="2147483677" r:id="rId4"/>
    <p:sldLayoutId id="2147483678" r:id="rId5"/>
    <p:sldLayoutId id="2147483682"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slideLayout" Target="../slideLayouts/slideLayout4.xml"/><Relationship Id="rId1" Type="http://schemas.openxmlformats.org/officeDocument/2006/relationships/video" Target="https://www.youtube.com/embed/TNQsmPf24go?feature=oembed"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3.xml"/><Relationship Id="rId1" Type="http://schemas.openxmlformats.org/officeDocument/2006/relationships/video" Target="https://www.youtube.com/embed/1z0ULvg_pW8?feature=oembed" TargetMode="External"/><Relationship Id="rId4" Type="http://schemas.openxmlformats.org/officeDocument/2006/relationships/image" Target="../media/image23.jpeg"/></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video" Target="https://www.youtube.com/embed/AYdF7b3nMto?feature=oembed" TargetMode="External"/><Relationship Id="rId5" Type="http://schemas.openxmlformats.org/officeDocument/2006/relationships/image" Target="../media/image5.jpeg"/><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video" Target="https://www.youtube.com/embed/erCAp_Bd0AQ?feature=oembed" TargetMode="External"/><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E0E0E"/>
        </a:solidFill>
        <a:effectLst/>
      </p:bgPr>
    </p:bg>
    <p:spTree>
      <p:nvGrpSpPr>
        <p:cNvPr id="1" name="Shape 830"/>
        <p:cNvGrpSpPr/>
        <p:nvPr/>
      </p:nvGrpSpPr>
      <p:grpSpPr>
        <a:xfrm>
          <a:off x="0" y="0"/>
          <a:ext cx="0" cy="0"/>
          <a:chOff x="0" y="0"/>
          <a:chExt cx="0" cy="0"/>
        </a:xfrm>
      </p:grpSpPr>
      <p:sp>
        <p:nvSpPr>
          <p:cNvPr id="831" name="Google Shape;831;p36"/>
          <p:cNvSpPr txBox="1">
            <a:spLocks noGrp="1"/>
          </p:cNvSpPr>
          <p:nvPr>
            <p:ph type="ctrTitle"/>
          </p:nvPr>
        </p:nvSpPr>
        <p:spPr>
          <a:xfrm>
            <a:off x="713225" y="835700"/>
            <a:ext cx="5243700" cy="171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Digital Communction</a:t>
            </a:r>
            <a:br>
              <a:rPr lang="en" dirty="0"/>
            </a:br>
            <a:r>
              <a:rPr lang="en" dirty="0"/>
              <a:t>Networks</a:t>
            </a:r>
            <a:endParaRPr dirty="0"/>
          </a:p>
        </p:txBody>
      </p:sp>
      <p:sp>
        <p:nvSpPr>
          <p:cNvPr id="832" name="Google Shape;832;p36"/>
          <p:cNvSpPr txBox="1">
            <a:spLocks noGrp="1"/>
          </p:cNvSpPr>
          <p:nvPr>
            <p:ph type="subTitle" idx="1"/>
          </p:nvPr>
        </p:nvSpPr>
        <p:spPr>
          <a:xfrm>
            <a:off x="713225" y="2820359"/>
            <a:ext cx="5243700" cy="36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Intro to computer networking and communication protocols</a:t>
            </a:r>
            <a:endParaRPr dirty="0"/>
          </a:p>
        </p:txBody>
      </p:sp>
      <p:pic>
        <p:nvPicPr>
          <p:cNvPr id="2050" name="Picture 2" descr="Java original wordmark logo - Social media &amp; Logos Icons">
            <a:extLst>
              <a:ext uri="{FF2B5EF4-FFF2-40B4-BE49-F238E27FC236}">
                <a16:creationId xmlns:a16="http://schemas.microsoft.com/office/drawing/2014/main" id="{96FB7E72-C8B9-BCFB-B2D0-1E1964E14C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754241"/>
            <a:ext cx="2169459" cy="216945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ACC39009-897B-460C-D913-475CF6648F3F}"/>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C15F37BA-5212-417E-98F7-779EDBEAC519}"/>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CA" sz="3200" dirty="0">
                <a:solidFill>
                  <a:schemeClr val="hlink"/>
                </a:solidFill>
                <a:uFill>
                  <a:noFill/>
                </a:uFill>
                <a:latin typeface="Anton"/>
                <a:ea typeface="Anton"/>
                <a:cs typeface="Anton"/>
                <a:sym typeface="Anton"/>
              </a:rPr>
              <a:t>Network Topologies - WAN</a:t>
            </a:r>
            <a:endParaRPr lang="en-CA" sz="3200" dirty="0">
              <a:solidFill>
                <a:schemeClr val="dk1"/>
              </a:solidFill>
              <a:latin typeface="Anton"/>
              <a:ea typeface="Anton"/>
              <a:cs typeface="Anton"/>
              <a:sym typeface="Anton"/>
            </a:endParaRPr>
          </a:p>
        </p:txBody>
      </p:sp>
      <p:sp>
        <p:nvSpPr>
          <p:cNvPr id="2" name="AutoShape 2">
            <a:extLst>
              <a:ext uri="{FF2B5EF4-FFF2-40B4-BE49-F238E27FC236}">
                <a16:creationId xmlns:a16="http://schemas.microsoft.com/office/drawing/2014/main" id="{8B872EAE-EA06-1157-8F93-8222026CAA8D}"/>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5122" name="Picture 2">
            <a:extLst>
              <a:ext uri="{FF2B5EF4-FFF2-40B4-BE49-F238E27FC236}">
                <a16:creationId xmlns:a16="http://schemas.microsoft.com/office/drawing/2014/main" id="{9009B869-C841-93E7-9C7D-DED183BC36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79430" y="3096163"/>
            <a:ext cx="2143126" cy="124301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9EA5454-EA97-11C1-D594-CEFFBFF1ACDF}"/>
              </a:ext>
            </a:extLst>
          </p:cNvPr>
          <p:cNvSpPr txBox="1"/>
          <p:nvPr/>
        </p:nvSpPr>
        <p:spPr>
          <a:xfrm>
            <a:off x="506730" y="1412231"/>
            <a:ext cx="3874770" cy="1600438"/>
          </a:xfrm>
          <a:prstGeom prst="rect">
            <a:avLst/>
          </a:prstGeom>
          <a:noFill/>
        </p:spPr>
        <p:txBody>
          <a:bodyPr wrap="square">
            <a:spAutoFit/>
          </a:bodyPr>
          <a:lstStyle/>
          <a:p>
            <a:r>
              <a:rPr lang="en-US" b="0" i="0" dirty="0">
                <a:solidFill>
                  <a:schemeClr val="tx1"/>
                </a:solidFill>
                <a:effectLst/>
                <a:latin typeface="Lato" panose="020F0502020204030203" pitchFamily="34" charset="0"/>
              </a:rPr>
              <a:t>A Wide Area Network (WAN) is a telecommunication network that can connect devices from multiple locations that span a city, province, country, or the globe. WANs can link multiple smaller LANs or WANs. The largest WAN is the Internet, which connects numerous smaller WANs worldwide.</a:t>
            </a:r>
            <a:endParaRPr lang="en-CA" dirty="0">
              <a:solidFill>
                <a:schemeClr val="tx1"/>
              </a:solidFill>
            </a:endParaRPr>
          </a:p>
        </p:txBody>
      </p:sp>
      <p:pic>
        <p:nvPicPr>
          <p:cNvPr id="7170" name="Picture 2">
            <a:extLst>
              <a:ext uri="{FF2B5EF4-FFF2-40B4-BE49-F238E27FC236}">
                <a16:creationId xmlns:a16="http://schemas.microsoft.com/office/drawing/2014/main" id="{A8532AF3-C989-524D-8C50-8A052A7DE54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95800" y="2212450"/>
            <a:ext cx="4286250" cy="2486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02684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33A3B3EB-56C6-3B35-3489-5DFB47035BAD}"/>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C8876D8B-4929-D446-9E87-99425AC5C932}"/>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CA" sz="3200" dirty="0">
                <a:solidFill>
                  <a:schemeClr val="hlink"/>
                </a:solidFill>
                <a:uFill>
                  <a:noFill/>
                </a:uFill>
                <a:latin typeface="Anton"/>
                <a:ea typeface="Anton"/>
                <a:cs typeface="Anton"/>
                <a:sym typeface="Anton"/>
              </a:rPr>
              <a:t>Network Topologies – The Cloud</a:t>
            </a:r>
            <a:endParaRPr lang="en-CA" sz="3200" dirty="0">
              <a:solidFill>
                <a:schemeClr val="dk1"/>
              </a:solidFill>
              <a:latin typeface="Anton"/>
              <a:ea typeface="Anton"/>
              <a:cs typeface="Anton"/>
              <a:sym typeface="Anton"/>
            </a:endParaRPr>
          </a:p>
        </p:txBody>
      </p:sp>
      <p:sp>
        <p:nvSpPr>
          <p:cNvPr id="2" name="AutoShape 2">
            <a:extLst>
              <a:ext uri="{FF2B5EF4-FFF2-40B4-BE49-F238E27FC236}">
                <a16:creationId xmlns:a16="http://schemas.microsoft.com/office/drawing/2014/main" id="{E059E39D-448E-16CD-96D2-C2716F050FE4}"/>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
        <p:nvSpPr>
          <p:cNvPr id="4" name="TextBox 3">
            <a:extLst>
              <a:ext uri="{FF2B5EF4-FFF2-40B4-BE49-F238E27FC236}">
                <a16:creationId xmlns:a16="http://schemas.microsoft.com/office/drawing/2014/main" id="{20506E5A-470F-99BD-0DF8-ACD767FEB61D}"/>
              </a:ext>
            </a:extLst>
          </p:cNvPr>
          <p:cNvSpPr txBox="1"/>
          <p:nvPr/>
        </p:nvSpPr>
        <p:spPr>
          <a:xfrm>
            <a:off x="506730" y="1465364"/>
            <a:ext cx="3874770" cy="1384995"/>
          </a:xfrm>
          <a:prstGeom prst="rect">
            <a:avLst/>
          </a:prstGeom>
          <a:noFill/>
        </p:spPr>
        <p:txBody>
          <a:bodyPr wrap="square">
            <a:spAutoFit/>
          </a:bodyPr>
          <a:lstStyle/>
          <a:p>
            <a:r>
              <a:rPr lang="en-US" dirty="0">
                <a:solidFill>
                  <a:schemeClr val="tx1"/>
                </a:solidFill>
                <a:latin typeface="Lato" panose="020F0502020204030203" pitchFamily="34" charset="0"/>
              </a:rPr>
              <a:t>T</a:t>
            </a:r>
            <a:r>
              <a:rPr lang="en-US" b="0" i="0" dirty="0">
                <a:solidFill>
                  <a:schemeClr val="tx1"/>
                </a:solidFill>
                <a:effectLst/>
                <a:latin typeface="Lato" panose="020F0502020204030203" pitchFamily="34" charset="0"/>
              </a:rPr>
              <a:t>he cloud is a central resource, like a private server within the same local network or LAN or servers in another external network that exist outside of your own network. These cloud networks are used for the safe storage and access of your data and programs</a:t>
            </a:r>
            <a:endParaRPr lang="en-CA" dirty="0">
              <a:solidFill>
                <a:schemeClr val="tx1"/>
              </a:solidFill>
            </a:endParaRPr>
          </a:p>
        </p:txBody>
      </p:sp>
      <p:pic>
        <p:nvPicPr>
          <p:cNvPr id="9218" name="Picture 2">
            <a:extLst>
              <a:ext uri="{FF2B5EF4-FFF2-40B4-BE49-F238E27FC236}">
                <a16:creationId xmlns:a16="http://schemas.microsoft.com/office/drawing/2014/main" id="{D1A7A60E-7456-8F87-6877-F3999A21CC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5800" y="2212450"/>
            <a:ext cx="4286250" cy="2486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77019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A4EB3B07-DEA4-5B50-DCD7-0AE93524D2BE}"/>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2BC56AE4-7910-5172-83B5-99021BFB91CB}"/>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CA" sz="3200" dirty="0">
                <a:solidFill>
                  <a:schemeClr val="hlink"/>
                </a:solidFill>
                <a:uFill>
                  <a:noFill/>
                </a:uFill>
                <a:latin typeface="Anton"/>
                <a:ea typeface="Anton"/>
                <a:cs typeface="Anton"/>
                <a:sym typeface="Anton"/>
              </a:rPr>
              <a:t>Network Topologies - IOT</a:t>
            </a:r>
            <a:endParaRPr lang="en-CA" sz="3200" dirty="0">
              <a:solidFill>
                <a:schemeClr val="dk1"/>
              </a:solidFill>
              <a:latin typeface="Anton"/>
              <a:ea typeface="Anton"/>
              <a:cs typeface="Anton"/>
              <a:sym typeface="Anton"/>
            </a:endParaRPr>
          </a:p>
        </p:txBody>
      </p:sp>
      <p:sp>
        <p:nvSpPr>
          <p:cNvPr id="2" name="AutoShape 2">
            <a:extLst>
              <a:ext uri="{FF2B5EF4-FFF2-40B4-BE49-F238E27FC236}">
                <a16:creationId xmlns:a16="http://schemas.microsoft.com/office/drawing/2014/main" id="{6D41E26C-D6ED-8964-E8A7-585962722735}"/>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
        <p:nvSpPr>
          <p:cNvPr id="4" name="TextBox 3">
            <a:extLst>
              <a:ext uri="{FF2B5EF4-FFF2-40B4-BE49-F238E27FC236}">
                <a16:creationId xmlns:a16="http://schemas.microsoft.com/office/drawing/2014/main" id="{26B472A7-225E-DB54-3E49-067197BA0DB6}"/>
              </a:ext>
            </a:extLst>
          </p:cNvPr>
          <p:cNvSpPr txBox="1"/>
          <p:nvPr/>
        </p:nvSpPr>
        <p:spPr>
          <a:xfrm>
            <a:off x="468630" y="1328204"/>
            <a:ext cx="3874770" cy="2031325"/>
          </a:xfrm>
          <a:prstGeom prst="rect">
            <a:avLst/>
          </a:prstGeom>
          <a:noFill/>
        </p:spPr>
        <p:txBody>
          <a:bodyPr wrap="square">
            <a:spAutoFit/>
          </a:bodyPr>
          <a:lstStyle/>
          <a:p>
            <a:r>
              <a:rPr lang="en-US" dirty="0">
                <a:solidFill>
                  <a:schemeClr val="tx1"/>
                </a:solidFill>
                <a:latin typeface="Lato" panose="020F0502020204030203" pitchFamily="34" charset="0"/>
              </a:rPr>
              <a:t>Apart from desktop and laptop computers, many other types of devices establish connections to networks and the Internet. For example, smart phones enable us to run applications that perform specific functions like playing a game, using a calculator, or reading a document. Along with these applications, smart phones enable us to communicate over a cellular or Wi-Fi network</a:t>
            </a:r>
            <a:endParaRPr lang="en-CA" dirty="0">
              <a:solidFill>
                <a:schemeClr val="tx1"/>
              </a:solidFill>
            </a:endParaRPr>
          </a:p>
        </p:txBody>
      </p:sp>
      <p:pic>
        <p:nvPicPr>
          <p:cNvPr id="10242" name="Picture 2">
            <a:extLst>
              <a:ext uri="{FF2B5EF4-FFF2-40B4-BE49-F238E27FC236}">
                <a16:creationId xmlns:a16="http://schemas.microsoft.com/office/drawing/2014/main" id="{D95C3F64-96BC-DEC5-C18D-7A07B3B902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2571749"/>
            <a:ext cx="4286250" cy="1990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46964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D8B66D07-430B-A9EB-C09D-E5DD1F72E1B6}"/>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EA10C288-5B09-3B2D-2B8E-4B6D5ECDAA62}"/>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CA" sz="3200" dirty="0">
                <a:solidFill>
                  <a:schemeClr val="hlink"/>
                </a:solidFill>
                <a:uFill>
                  <a:noFill/>
                </a:uFill>
                <a:latin typeface="Anton"/>
                <a:ea typeface="Anton"/>
                <a:cs typeface="Anton"/>
                <a:sym typeface="Anton"/>
              </a:rPr>
              <a:t>Data Transmission Over Networks</a:t>
            </a:r>
            <a:endParaRPr lang="en-CA" sz="3200" dirty="0">
              <a:solidFill>
                <a:schemeClr val="dk1"/>
              </a:solidFill>
              <a:latin typeface="Anton"/>
              <a:ea typeface="Anton"/>
              <a:cs typeface="Anton"/>
              <a:sym typeface="Anton"/>
            </a:endParaRPr>
          </a:p>
        </p:txBody>
      </p:sp>
      <p:sp>
        <p:nvSpPr>
          <p:cNvPr id="2" name="AutoShape 2">
            <a:extLst>
              <a:ext uri="{FF2B5EF4-FFF2-40B4-BE49-F238E27FC236}">
                <a16:creationId xmlns:a16="http://schemas.microsoft.com/office/drawing/2014/main" id="{9021CC98-9992-F91F-1CAB-691E1447CE3C}"/>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2050" name="Picture 2">
            <a:extLst>
              <a:ext uri="{FF2B5EF4-FFF2-40B4-BE49-F238E27FC236}">
                <a16:creationId xmlns:a16="http://schemas.microsoft.com/office/drawing/2014/main" id="{5CB3D08F-D4DE-13DE-3F12-1ED8A57513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56094" y="1168622"/>
            <a:ext cx="2823882" cy="352985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6DEE6EC-406F-A7A5-8646-AD0DAA0A169F}"/>
              </a:ext>
            </a:extLst>
          </p:cNvPr>
          <p:cNvSpPr txBox="1"/>
          <p:nvPr/>
        </p:nvSpPr>
        <p:spPr>
          <a:xfrm>
            <a:off x="503270" y="1288482"/>
            <a:ext cx="4418354" cy="16450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spcAft>
                <a:spcPts val="0"/>
              </a:spcAft>
              <a:buFont typeface="Arial" panose="020B0604020202020204" pitchFamily="34" charset="0"/>
              <a:buChar char="•"/>
            </a:pPr>
            <a:r>
              <a:rPr lang="en-US" dirty="0"/>
              <a:t>Computers have billions of tiny transistors inside microchips. </a:t>
            </a:r>
          </a:p>
          <a:p>
            <a:pPr marL="311150" indent="-171450">
              <a:lnSpc>
                <a:spcPct val="100000"/>
              </a:lnSpc>
              <a:buFont typeface="Arial" panose="020B0604020202020204" pitchFamily="34" charset="0"/>
              <a:buChar char="•"/>
            </a:pPr>
            <a:r>
              <a:rPr lang="en-US" dirty="0"/>
              <a:t>Transistors (electrically) turn "on" and "off" with two voltage states (typically measured as 0 volts and 5 volts)</a:t>
            </a:r>
          </a:p>
          <a:p>
            <a:pPr marL="311150" indent="-171450">
              <a:buFont typeface="Arial" panose="020B0604020202020204" pitchFamily="34" charset="0"/>
              <a:buChar char="•"/>
            </a:pPr>
            <a:r>
              <a:rPr lang="en-US" dirty="0"/>
              <a:t>We represent “on/off” states numerically as a "0" and "1". </a:t>
            </a:r>
          </a:p>
          <a:p>
            <a:pPr marL="311150" indent="-171450">
              <a:buFont typeface="Arial" panose="020B0604020202020204" pitchFamily="34" charset="0"/>
              <a:buChar char="•"/>
            </a:pPr>
            <a:r>
              <a:rPr lang="en-US" dirty="0"/>
              <a:t>This binary code ("bi" meaning two different states). Each of these states is called a binary digit (a bit) return address</a:t>
            </a:r>
          </a:p>
          <a:p>
            <a:pPr marL="311150" indent="-171450">
              <a:buFont typeface="Arial" panose="020B0604020202020204" pitchFamily="34" charset="0"/>
              <a:buChar char="•"/>
            </a:pPr>
            <a:r>
              <a:rPr lang="en-US" dirty="0"/>
              <a:t> For example, the letter A in binary is 01000001, and the number 9 is 00111001. These combinations of 8 bits are equivalent to what we call a byte. (8 Bits=1 Byte)</a:t>
            </a:r>
          </a:p>
        </p:txBody>
      </p:sp>
    </p:spTree>
    <p:extLst>
      <p:ext uri="{BB962C8B-B14F-4D97-AF65-F5344CB8AC3E}">
        <p14:creationId xmlns:p14="http://schemas.microsoft.com/office/powerpoint/2010/main" val="39435975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ADD3EF5C-AE44-E3E3-99C0-435C3BA88172}"/>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437E7390-F23A-9F00-BA88-DCF95DB77628}"/>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CA" sz="3200" dirty="0">
                <a:solidFill>
                  <a:schemeClr val="hlink"/>
                </a:solidFill>
                <a:uFill>
                  <a:noFill/>
                </a:uFill>
                <a:latin typeface="Anton"/>
                <a:ea typeface="Anton"/>
                <a:cs typeface="Anton"/>
                <a:sym typeface="Anton"/>
              </a:rPr>
              <a:t>Data Transmission Over Networks</a:t>
            </a:r>
            <a:endParaRPr lang="en-CA" sz="3200" dirty="0">
              <a:solidFill>
                <a:schemeClr val="dk1"/>
              </a:solidFill>
              <a:latin typeface="Anton"/>
              <a:ea typeface="Anton"/>
              <a:cs typeface="Anton"/>
              <a:sym typeface="Anton"/>
            </a:endParaRPr>
          </a:p>
        </p:txBody>
      </p:sp>
      <p:sp>
        <p:nvSpPr>
          <p:cNvPr id="2" name="AutoShape 2">
            <a:extLst>
              <a:ext uri="{FF2B5EF4-FFF2-40B4-BE49-F238E27FC236}">
                <a16:creationId xmlns:a16="http://schemas.microsoft.com/office/drawing/2014/main" id="{46F86EF5-0E02-6ED1-2A6C-12F02F49F1B7}"/>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
        <p:nvSpPr>
          <p:cNvPr id="3" name="TextBox 2">
            <a:extLst>
              <a:ext uri="{FF2B5EF4-FFF2-40B4-BE49-F238E27FC236}">
                <a16:creationId xmlns:a16="http://schemas.microsoft.com/office/drawing/2014/main" id="{ED077B5C-7FEB-2AA2-B520-995811B5657E}"/>
              </a:ext>
            </a:extLst>
          </p:cNvPr>
          <p:cNvSpPr txBox="1"/>
          <p:nvPr/>
        </p:nvSpPr>
        <p:spPr>
          <a:xfrm>
            <a:off x="3935507" y="1116106"/>
            <a:ext cx="4418354" cy="16450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spcAft>
                <a:spcPts val="0"/>
              </a:spcAft>
              <a:buFont typeface="Arial" panose="020B0604020202020204" pitchFamily="34" charset="0"/>
              <a:buChar char="•"/>
            </a:pPr>
            <a:r>
              <a:rPr lang="en-US" dirty="0"/>
              <a:t>More bits can represent even more complex data like colors, graphic images, music, and so on. The main code system that tells us what these combinations of bits represent is called the American Standard Code for Information Interchange (ASCII) system.</a:t>
            </a:r>
          </a:p>
        </p:txBody>
      </p:sp>
      <p:pic>
        <p:nvPicPr>
          <p:cNvPr id="3074" name="Picture 2">
            <a:extLst>
              <a:ext uri="{FF2B5EF4-FFF2-40B4-BE49-F238E27FC236}">
                <a16:creationId xmlns:a16="http://schemas.microsoft.com/office/drawing/2014/main" id="{C858DE86-361B-5785-9F8F-0CDC43DFDC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033" y="1116106"/>
            <a:ext cx="2635991" cy="36908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52376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2CCEEB3D-ED13-D762-B1E8-84AC24FA48A1}"/>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963A88DC-4CDE-14A4-CE7C-18FEB6F1DFC8}"/>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CA" sz="3200" dirty="0">
                <a:solidFill>
                  <a:schemeClr val="hlink"/>
                </a:solidFill>
                <a:uFill>
                  <a:noFill/>
                </a:uFill>
                <a:latin typeface="Anton"/>
                <a:ea typeface="Anton"/>
                <a:cs typeface="Anton"/>
                <a:sym typeface="Anton"/>
              </a:rPr>
              <a:t>Data Transmission Over Networks</a:t>
            </a:r>
            <a:endParaRPr lang="en-CA" sz="3200" dirty="0">
              <a:solidFill>
                <a:schemeClr val="dk1"/>
              </a:solidFill>
              <a:latin typeface="Anton"/>
              <a:ea typeface="Anton"/>
              <a:cs typeface="Anton"/>
              <a:sym typeface="Anton"/>
            </a:endParaRPr>
          </a:p>
        </p:txBody>
      </p:sp>
      <p:sp>
        <p:nvSpPr>
          <p:cNvPr id="2" name="AutoShape 2">
            <a:extLst>
              <a:ext uri="{FF2B5EF4-FFF2-40B4-BE49-F238E27FC236}">
                <a16:creationId xmlns:a16="http://schemas.microsoft.com/office/drawing/2014/main" id="{8088A89B-3113-CA9E-482D-C0C2D7CC812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4098" name="Picture 2">
            <a:extLst>
              <a:ext uri="{FF2B5EF4-FFF2-40B4-BE49-F238E27FC236}">
                <a16:creationId xmlns:a16="http://schemas.microsoft.com/office/drawing/2014/main" id="{5A11666D-3060-1DA2-9FA0-41E83BEBF9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0139" y="1484780"/>
            <a:ext cx="2173940" cy="2173940"/>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This image shows wireless connections. &#10;        1. Electricity flows into the transmitter antenna and makes electrons vibrate to produce radio waves.&#10;        2. Radio waves travel through the air from the transmitter to the receiver.&#10;        3. Radio waves make electrons vibrate in the receiver antenna to produce an electric current that is then converted into something we can perceive (e.g., text, pictures, or sound).">
            <a:extLst>
              <a:ext uri="{FF2B5EF4-FFF2-40B4-BE49-F238E27FC236}">
                <a16:creationId xmlns:a16="http://schemas.microsoft.com/office/drawing/2014/main" id="{4475C81A-1299-C3FF-2B20-5D223D0F576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85030" y="1484780"/>
            <a:ext cx="2173940" cy="2173940"/>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61AE69C4-9E85-F927-0688-AAE5C0DF688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79921" y="1186704"/>
            <a:ext cx="2360148" cy="330461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9A161ED-E7DA-594B-16F7-F90DDF55E065}"/>
              </a:ext>
            </a:extLst>
          </p:cNvPr>
          <p:cNvSpPr txBox="1"/>
          <p:nvPr/>
        </p:nvSpPr>
        <p:spPr>
          <a:xfrm>
            <a:off x="603931" y="3822154"/>
            <a:ext cx="2360148" cy="16450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139700" indent="0">
              <a:lnSpc>
                <a:spcPct val="100000"/>
              </a:lnSpc>
              <a:spcAft>
                <a:spcPts val="0"/>
              </a:spcAft>
              <a:buNone/>
            </a:pPr>
            <a:r>
              <a:rPr lang="en-US" dirty="0"/>
              <a:t>If connected by copper wire, then that computer would have to prepare those bits in the form of electricity</a:t>
            </a:r>
          </a:p>
        </p:txBody>
      </p:sp>
      <p:sp>
        <p:nvSpPr>
          <p:cNvPr id="5" name="TextBox 4">
            <a:extLst>
              <a:ext uri="{FF2B5EF4-FFF2-40B4-BE49-F238E27FC236}">
                <a16:creationId xmlns:a16="http://schemas.microsoft.com/office/drawing/2014/main" id="{EC40C6C0-4112-3739-B84D-9AF0263A9AD9}"/>
              </a:ext>
            </a:extLst>
          </p:cNvPr>
          <p:cNvSpPr txBox="1"/>
          <p:nvPr/>
        </p:nvSpPr>
        <p:spPr>
          <a:xfrm>
            <a:off x="3274049" y="3658720"/>
            <a:ext cx="2694891" cy="16450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spcAft>
                <a:spcPts val="0"/>
              </a:spcAft>
              <a:buFont typeface="Arial" panose="020B0604020202020204" pitchFamily="34" charset="0"/>
              <a:buChar char="•"/>
            </a:pPr>
            <a:r>
              <a:rPr lang="en-US" dirty="0"/>
              <a:t>If the link were a fiber-optic cable, then those bits as pulses of light</a:t>
            </a:r>
          </a:p>
          <a:p>
            <a:pPr marL="311150" indent="-171450">
              <a:lnSpc>
                <a:spcPct val="100000"/>
              </a:lnSpc>
              <a:spcAft>
                <a:spcPts val="0"/>
              </a:spcAft>
              <a:buFont typeface="Arial" panose="020B0604020202020204" pitchFamily="34" charset="0"/>
              <a:buChar char="•"/>
            </a:pPr>
            <a:endParaRPr lang="en-US" dirty="0"/>
          </a:p>
          <a:p>
            <a:pPr marL="311150" indent="-171450">
              <a:lnSpc>
                <a:spcPct val="100000"/>
              </a:lnSpc>
              <a:spcAft>
                <a:spcPts val="0"/>
              </a:spcAft>
              <a:buFont typeface="Arial" panose="020B0604020202020204" pitchFamily="34" charset="0"/>
              <a:buChar char="•"/>
            </a:pPr>
            <a:r>
              <a:rPr lang="en-US" dirty="0"/>
              <a:t>If the link were wireless (Wi-Fi), then it would have to prepare those bits as electromagnetic waves that travel through the air</a:t>
            </a:r>
          </a:p>
        </p:txBody>
      </p:sp>
      <p:sp>
        <p:nvSpPr>
          <p:cNvPr id="6" name="TextBox 5">
            <a:extLst>
              <a:ext uri="{FF2B5EF4-FFF2-40B4-BE49-F238E27FC236}">
                <a16:creationId xmlns:a16="http://schemas.microsoft.com/office/drawing/2014/main" id="{9BA6632B-6DA0-A649-C555-3CAF84B93879}"/>
              </a:ext>
            </a:extLst>
          </p:cNvPr>
          <p:cNvSpPr txBox="1"/>
          <p:nvPr/>
        </p:nvSpPr>
        <p:spPr>
          <a:xfrm>
            <a:off x="603931" y="1017725"/>
            <a:ext cx="6099428" cy="16450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139700" indent="0">
              <a:lnSpc>
                <a:spcPct val="100000"/>
              </a:lnSpc>
              <a:spcAft>
                <a:spcPts val="0"/>
              </a:spcAft>
              <a:buNone/>
            </a:pPr>
            <a:r>
              <a:rPr lang="en-US" dirty="0"/>
              <a:t> How machines prepare data to share depends on the kind of media that links computers</a:t>
            </a:r>
          </a:p>
        </p:txBody>
      </p:sp>
    </p:spTree>
    <p:extLst>
      <p:ext uri="{BB962C8B-B14F-4D97-AF65-F5344CB8AC3E}">
        <p14:creationId xmlns:p14="http://schemas.microsoft.com/office/powerpoint/2010/main" val="29252221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nline Media 2" title="How Does the Internet Work? - Glad You Asked S1">
            <a:hlinkClick r:id="" action="ppaction://media"/>
            <a:extLst>
              <a:ext uri="{FF2B5EF4-FFF2-40B4-BE49-F238E27FC236}">
                <a16:creationId xmlns:a16="http://schemas.microsoft.com/office/drawing/2014/main" id="{5843585E-A5EA-24E2-7286-ED0C307561D1}"/>
              </a:ext>
            </a:extLst>
          </p:cNvPr>
          <p:cNvPicPr>
            <a:picLocks noRot="1" noChangeAspect="1"/>
          </p:cNvPicPr>
          <p:nvPr>
            <a:videoFile r:link="rId1"/>
          </p:nvPr>
        </p:nvPicPr>
        <p:blipFill>
          <a:blip r:embed="rId3"/>
          <a:stretch>
            <a:fillRect/>
          </a:stretch>
        </p:blipFill>
        <p:spPr>
          <a:xfrm>
            <a:off x="1136276" y="466615"/>
            <a:ext cx="7260945" cy="4102085"/>
          </a:xfrm>
          <a:prstGeom prst="rect">
            <a:avLst/>
          </a:prstGeom>
        </p:spPr>
      </p:pic>
    </p:spTree>
    <p:extLst>
      <p:ext uri="{BB962C8B-B14F-4D97-AF65-F5344CB8AC3E}">
        <p14:creationId xmlns:p14="http://schemas.microsoft.com/office/powerpoint/2010/main" val="361182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F4884919-464A-57F7-5430-0C6275591E48}"/>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3F98B506-EB4A-9037-5F32-7FD3D6654E61}"/>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CA" sz="3200" dirty="0">
                <a:solidFill>
                  <a:schemeClr val="hlink"/>
                </a:solidFill>
                <a:uFill>
                  <a:noFill/>
                </a:uFill>
                <a:latin typeface="Anton"/>
                <a:ea typeface="Anton"/>
                <a:cs typeface="Anton"/>
                <a:sym typeface="Anton"/>
              </a:rPr>
              <a:t>Bandwidth</a:t>
            </a:r>
            <a:endParaRPr lang="en-CA" sz="3200" dirty="0">
              <a:solidFill>
                <a:schemeClr val="dk1"/>
              </a:solidFill>
              <a:latin typeface="Anton"/>
              <a:ea typeface="Anton"/>
              <a:cs typeface="Anton"/>
              <a:sym typeface="Anton"/>
            </a:endParaRPr>
          </a:p>
        </p:txBody>
      </p:sp>
      <p:sp>
        <p:nvSpPr>
          <p:cNvPr id="2" name="AutoShape 2">
            <a:extLst>
              <a:ext uri="{FF2B5EF4-FFF2-40B4-BE49-F238E27FC236}">
                <a16:creationId xmlns:a16="http://schemas.microsoft.com/office/drawing/2014/main" id="{54FE61FC-30CA-B357-E96A-165433ACC8D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5122" name="Picture 2">
            <a:extLst>
              <a:ext uri="{FF2B5EF4-FFF2-40B4-BE49-F238E27FC236}">
                <a16:creationId xmlns:a16="http://schemas.microsoft.com/office/drawing/2014/main" id="{B3EE2AC6-B913-CD03-15EE-971CEDDFF82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1167"/>
          <a:stretch/>
        </p:blipFill>
        <p:spPr bwMode="auto">
          <a:xfrm>
            <a:off x="5783356" y="1192624"/>
            <a:ext cx="2956650" cy="210863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Table 2">
            <a:extLst>
              <a:ext uri="{FF2B5EF4-FFF2-40B4-BE49-F238E27FC236}">
                <a16:creationId xmlns:a16="http://schemas.microsoft.com/office/drawing/2014/main" id="{32742786-C09F-F856-2E8E-D074819264DB}"/>
              </a:ext>
            </a:extLst>
          </p:cNvPr>
          <p:cNvGraphicFramePr>
            <a:graphicFrameLocks noGrp="1"/>
          </p:cNvGraphicFramePr>
          <p:nvPr>
            <p:extLst>
              <p:ext uri="{D42A27DB-BD31-4B8C-83A1-F6EECF244321}">
                <p14:modId xmlns:p14="http://schemas.microsoft.com/office/powerpoint/2010/main" val="3331923329"/>
              </p:ext>
            </p:extLst>
          </p:nvPr>
        </p:nvGraphicFramePr>
        <p:xfrm>
          <a:off x="403994" y="1192623"/>
          <a:ext cx="5257218" cy="2108630"/>
        </p:xfrm>
        <a:graphic>
          <a:graphicData uri="http://schemas.openxmlformats.org/drawingml/2006/table">
            <a:tbl>
              <a:tblPr>
                <a:tableStyleId>{BC89EF96-8CEA-46FF-86C4-4CE0E7609802}</a:tableStyleId>
              </a:tblPr>
              <a:tblGrid>
                <a:gridCol w="1539106">
                  <a:extLst>
                    <a:ext uri="{9D8B030D-6E8A-4147-A177-3AD203B41FA5}">
                      <a16:colId xmlns:a16="http://schemas.microsoft.com/office/drawing/2014/main" val="1735544606"/>
                    </a:ext>
                  </a:extLst>
                </a:gridCol>
                <a:gridCol w="773206">
                  <a:extLst>
                    <a:ext uri="{9D8B030D-6E8A-4147-A177-3AD203B41FA5}">
                      <a16:colId xmlns:a16="http://schemas.microsoft.com/office/drawing/2014/main" val="1488975507"/>
                    </a:ext>
                  </a:extLst>
                </a:gridCol>
                <a:gridCol w="2944906">
                  <a:extLst>
                    <a:ext uri="{9D8B030D-6E8A-4147-A177-3AD203B41FA5}">
                      <a16:colId xmlns:a16="http://schemas.microsoft.com/office/drawing/2014/main" val="4185644979"/>
                    </a:ext>
                  </a:extLst>
                </a:gridCol>
              </a:tblGrid>
              <a:tr h="248318">
                <a:tc>
                  <a:txBody>
                    <a:bodyPr/>
                    <a:lstStyle/>
                    <a:p>
                      <a:pPr algn="l" fontAlgn="ctr"/>
                      <a:r>
                        <a:rPr lang="en-CA" sz="1100" b="1">
                          <a:solidFill>
                            <a:srgbClr val="FFFFFF"/>
                          </a:solidFill>
                          <a:effectLst/>
                        </a:rPr>
                        <a:t>Unit</a:t>
                      </a:r>
                    </a:p>
                  </a:txBody>
                  <a:tcPr marL="81940" marR="81940" marT="40970" marB="40970" anchor="ctr"/>
                </a:tc>
                <a:tc>
                  <a:txBody>
                    <a:bodyPr/>
                    <a:lstStyle/>
                    <a:p>
                      <a:pPr algn="l" fontAlgn="ctr"/>
                      <a:r>
                        <a:rPr lang="en-CA" sz="1100" b="1" dirty="0" err="1">
                          <a:solidFill>
                            <a:srgbClr val="FFFFFF"/>
                          </a:solidFill>
                          <a:effectLst/>
                        </a:rPr>
                        <a:t>Abrv</a:t>
                      </a:r>
                      <a:endParaRPr lang="en-CA" sz="1100" b="1" dirty="0">
                        <a:solidFill>
                          <a:srgbClr val="FFFFFF"/>
                        </a:solidFill>
                        <a:effectLst/>
                      </a:endParaRPr>
                    </a:p>
                  </a:txBody>
                  <a:tcPr marL="81940" marR="81940" marT="40970" marB="40970" anchor="ctr"/>
                </a:tc>
                <a:tc>
                  <a:txBody>
                    <a:bodyPr/>
                    <a:lstStyle/>
                    <a:p>
                      <a:pPr algn="l" fontAlgn="ctr"/>
                      <a:r>
                        <a:rPr lang="en-CA" sz="1100" b="1">
                          <a:solidFill>
                            <a:srgbClr val="FFFFFF"/>
                          </a:solidFill>
                          <a:effectLst/>
                        </a:rPr>
                        <a:t>Equivalence</a:t>
                      </a:r>
                    </a:p>
                  </a:txBody>
                  <a:tcPr marL="81940" marR="81940" marT="40970" marB="40970" anchor="ctr"/>
                </a:tc>
                <a:extLst>
                  <a:ext uri="{0D108BD9-81ED-4DB2-BD59-A6C34878D82A}">
                    <a16:rowId xmlns:a16="http://schemas.microsoft.com/office/drawing/2014/main" val="2950227549"/>
                  </a:ext>
                </a:extLst>
              </a:tr>
              <a:tr h="388390">
                <a:tc>
                  <a:txBody>
                    <a:bodyPr/>
                    <a:lstStyle/>
                    <a:p>
                      <a:pPr algn="l" fontAlgn="t"/>
                      <a:r>
                        <a:rPr lang="en-CA" sz="1100">
                          <a:effectLst/>
                        </a:rPr>
                        <a:t>Bits per second</a:t>
                      </a:r>
                    </a:p>
                  </a:txBody>
                  <a:tcPr marL="81940" marR="81940" marT="40970" marB="40970"/>
                </a:tc>
                <a:tc>
                  <a:txBody>
                    <a:bodyPr/>
                    <a:lstStyle/>
                    <a:p>
                      <a:pPr algn="l" fontAlgn="t"/>
                      <a:r>
                        <a:rPr lang="en-CA" sz="1100" dirty="0">
                          <a:effectLst/>
                        </a:rPr>
                        <a:t>bps</a:t>
                      </a:r>
                    </a:p>
                  </a:txBody>
                  <a:tcPr marL="81940" marR="81940" marT="40970" marB="40970"/>
                </a:tc>
                <a:tc>
                  <a:txBody>
                    <a:bodyPr/>
                    <a:lstStyle/>
                    <a:p>
                      <a:pPr algn="l" fontAlgn="t"/>
                      <a:r>
                        <a:rPr lang="en-US" sz="1100">
                          <a:effectLst/>
                        </a:rPr>
                        <a:t>1 bps = fundamental unit of bandwidth</a:t>
                      </a:r>
                    </a:p>
                  </a:txBody>
                  <a:tcPr marL="81940" marR="81940" marT="40970" marB="40970"/>
                </a:tc>
                <a:extLst>
                  <a:ext uri="{0D108BD9-81ED-4DB2-BD59-A6C34878D82A}">
                    <a16:rowId xmlns:a16="http://schemas.microsoft.com/office/drawing/2014/main" val="4182237624"/>
                  </a:ext>
                </a:extLst>
              </a:tr>
              <a:tr h="388390">
                <a:tc>
                  <a:txBody>
                    <a:bodyPr/>
                    <a:lstStyle/>
                    <a:p>
                      <a:pPr algn="l" fontAlgn="t"/>
                      <a:r>
                        <a:rPr lang="en-CA" sz="1100">
                          <a:effectLst/>
                        </a:rPr>
                        <a:t>Kilobits per second</a:t>
                      </a:r>
                    </a:p>
                  </a:txBody>
                  <a:tcPr marL="81940" marR="81940" marT="40970" marB="40970"/>
                </a:tc>
                <a:tc>
                  <a:txBody>
                    <a:bodyPr/>
                    <a:lstStyle/>
                    <a:p>
                      <a:pPr algn="l" fontAlgn="t"/>
                      <a:r>
                        <a:rPr lang="en-CA" sz="1100">
                          <a:effectLst/>
                        </a:rPr>
                        <a:t>Kbps</a:t>
                      </a:r>
                    </a:p>
                  </a:txBody>
                  <a:tcPr marL="81940" marR="81940" marT="40970" marB="40970"/>
                </a:tc>
                <a:tc>
                  <a:txBody>
                    <a:bodyPr/>
                    <a:lstStyle/>
                    <a:p>
                      <a:pPr algn="l" fontAlgn="t"/>
                      <a:r>
                        <a:rPr lang="en-CA" sz="1100">
                          <a:effectLst/>
                        </a:rPr>
                        <a:t>1 Kbps = 1,000 bps = 10</a:t>
                      </a:r>
                      <a:r>
                        <a:rPr lang="en-CA" sz="1100" baseline="30000">
                          <a:effectLst/>
                        </a:rPr>
                        <a:t>3</a:t>
                      </a:r>
                      <a:r>
                        <a:rPr lang="en-CA" sz="1100">
                          <a:effectLst/>
                        </a:rPr>
                        <a:t> bps</a:t>
                      </a:r>
                    </a:p>
                  </a:txBody>
                  <a:tcPr marL="81940" marR="81940" marT="40970" marB="40970"/>
                </a:tc>
                <a:extLst>
                  <a:ext uri="{0D108BD9-81ED-4DB2-BD59-A6C34878D82A}">
                    <a16:rowId xmlns:a16="http://schemas.microsoft.com/office/drawing/2014/main" val="336901801"/>
                  </a:ext>
                </a:extLst>
              </a:tr>
              <a:tr h="388390">
                <a:tc>
                  <a:txBody>
                    <a:bodyPr/>
                    <a:lstStyle/>
                    <a:p>
                      <a:pPr algn="l" fontAlgn="t"/>
                      <a:r>
                        <a:rPr lang="en-CA" sz="1100">
                          <a:effectLst/>
                        </a:rPr>
                        <a:t>Megabits per second</a:t>
                      </a:r>
                    </a:p>
                  </a:txBody>
                  <a:tcPr marL="81940" marR="81940" marT="40970" marB="40970"/>
                </a:tc>
                <a:tc>
                  <a:txBody>
                    <a:bodyPr/>
                    <a:lstStyle/>
                    <a:p>
                      <a:pPr algn="l" fontAlgn="t"/>
                      <a:r>
                        <a:rPr lang="en-CA" sz="1100">
                          <a:effectLst/>
                        </a:rPr>
                        <a:t>Mbps</a:t>
                      </a:r>
                    </a:p>
                  </a:txBody>
                  <a:tcPr marL="81940" marR="81940" marT="40970" marB="40970"/>
                </a:tc>
                <a:tc>
                  <a:txBody>
                    <a:bodyPr/>
                    <a:lstStyle/>
                    <a:p>
                      <a:pPr algn="l" fontAlgn="t"/>
                      <a:r>
                        <a:rPr lang="en-CA" sz="1100" dirty="0">
                          <a:effectLst/>
                        </a:rPr>
                        <a:t>1 Mbps = 1,000,000 bps = 10</a:t>
                      </a:r>
                      <a:r>
                        <a:rPr lang="en-CA" sz="1100" baseline="30000" dirty="0">
                          <a:effectLst/>
                        </a:rPr>
                        <a:t>6</a:t>
                      </a:r>
                      <a:r>
                        <a:rPr lang="en-CA" sz="1100" dirty="0">
                          <a:effectLst/>
                        </a:rPr>
                        <a:t> bps</a:t>
                      </a:r>
                    </a:p>
                  </a:txBody>
                  <a:tcPr marL="81940" marR="81940" marT="40970" marB="40970"/>
                </a:tc>
                <a:extLst>
                  <a:ext uri="{0D108BD9-81ED-4DB2-BD59-A6C34878D82A}">
                    <a16:rowId xmlns:a16="http://schemas.microsoft.com/office/drawing/2014/main" val="1194412682"/>
                  </a:ext>
                </a:extLst>
              </a:tr>
              <a:tr h="388390">
                <a:tc>
                  <a:txBody>
                    <a:bodyPr/>
                    <a:lstStyle/>
                    <a:p>
                      <a:pPr algn="l" fontAlgn="t"/>
                      <a:r>
                        <a:rPr lang="en-CA" sz="1100">
                          <a:effectLst/>
                        </a:rPr>
                        <a:t>Gigabits per second</a:t>
                      </a:r>
                    </a:p>
                  </a:txBody>
                  <a:tcPr marL="81940" marR="81940" marT="40970" marB="40970"/>
                </a:tc>
                <a:tc>
                  <a:txBody>
                    <a:bodyPr/>
                    <a:lstStyle/>
                    <a:p>
                      <a:pPr algn="l" fontAlgn="t"/>
                      <a:r>
                        <a:rPr lang="en-CA" sz="1100" dirty="0">
                          <a:effectLst/>
                        </a:rPr>
                        <a:t>Gbps</a:t>
                      </a:r>
                    </a:p>
                  </a:txBody>
                  <a:tcPr marL="81940" marR="81940" marT="40970" marB="40970"/>
                </a:tc>
                <a:tc>
                  <a:txBody>
                    <a:bodyPr/>
                    <a:lstStyle/>
                    <a:p>
                      <a:pPr algn="l" fontAlgn="t"/>
                      <a:r>
                        <a:rPr lang="en-CA" sz="1100">
                          <a:effectLst/>
                        </a:rPr>
                        <a:t>1 Gbps = 1,000,000,000 bps = 10</a:t>
                      </a:r>
                      <a:r>
                        <a:rPr lang="en-CA" sz="1100" baseline="30000">
                          <a:effectLst/>
                        </a:rPr>
                        <a:t>9</a:t>
                      </a:r>
                      <a:r>
                        <a:rPr lang="en-CA" sz="1100">
                          <a:effectLst/>
                        </a:rPr>
                        <a:t> bps</a:t>
                      </a:r>
                    </a:p>
                  </a:txBody>
                  <a:tcPr marL="81940" marR="81940" marT="40970" marB="40970"/>
                </a:tc>
                <a:extLst>
                  <a:ext uri="{0D108BD9-81ED-4DB2-BD59-A6C34878D82A}">
                    <a16:rowId xmlns:a16="http://schemas.microsoft.com/office/drawing/2014/main" val="134245572"/>
                  </a:ext>
                </a:extLst>
              </a:tr>
              <a:tr h="305490">
                <a:tc>
                  <a:txBody>
                    <a:bodyPr/>
                    <a:lstStyle/>
                    <a:p>
                      <a:pPr algn="l" fontAlgn="t"/>
                      <a:r>
                        <a:rPr lang="en-CA" sz="1100" dirty="0">
                          <a:effectLst/>
                        </a:rPr>
                        <a:t>Terabits per second</a:t>
                      </a:r>
                    </a:p>
                  </a:txBody>
                  <a:tcPr marL="81940" marR="81940" marT="40970" marB="40970"/>
                </a:tc>
                <a:tc>
                  <a:txBody>
                    <a:bodyPr/>
                    <a:lstStyle/>
                    <a:p>
                      <a:pPr algn="l" fontAlgn="t"/>
                      <a:r>
                        <a:rPr lang="en-CA" sz="1100">
                          <a:effectLst/>
                        </a:rPr>
                        <a:t>Tbps</a:t>
                      </a:r>
                    </a:p>
                  </a:txBody>
                  <a:tcPr marL="81940" marR="81940" marT="40970" marB="40970"/>
                </a:tc>
                <a:tc>
                  <a:txBody>
                    <a:bodyPr/>
                    <a:lstStyle/>
                    <a:p>
                      <a:pPr algn="l" fontAlgn="t"/>
                      <a:r>
                        <a:rPr lang="en-CA" sz="1100" dirty="0">
                          <a:effectLst/>
                        </a:rPr>
                        <a:t>1 </a:t>
                      </a:r>
                      <a:r>
                        <a:rPr lang="en-CA" sz="1100" dirty="0" err="1">
                          <a:effectLst/>
                        </a:rPr>
                        <a:t>Tbps</a:t>
                      </a:r>
                      <a:r>
                        <a:rPr lang="en-CA" sz="1100" dirty="0">
                          <a:effectLst/>
                        </a:rPr>
                        <a:t> = 1,000,000,000,000 bps = 10</a:t>
                      </a:r>
                      <a:r>
                        <a:rPr lang="en-CA" sz="1100" baseline="30000" dirty="0">
                          <a:effectLst/>
                        </a:rPr>
                        <a:t>12</a:t>
                      </a:r>
                      <a:r>
                        <a:rPr lang="en-CA" sz="1100" dirty="0">
                          <a:effectLst/>
                        </a:rPr>
                        <a:t> bps</a:t>
                      </a:r>
                    </a:p>
                  </a:txBody>
                  <a:tcPr marL="81940" marR="81940" marT="40970" marB="40970"/>
                </a:tc>
                <a:extLst>
                  <a:ext uri="{0D108BD9-81ED-4DB2-BD59-A6C34878D82A}">
                    <a16:rowId xmlns:a16="http://schemas.microsoft.com/office/drawing/2014/main" val="1189221725"/>
                  </a:ext>
                </a:extLst>
              </a:tr>
            </a:tbl>
          </a:graphicData>
        </a:graphic>
      </p:graphicFrame>
      <p:sp>
        <p:nvSpPr>
          <p:cNvPr id="7" name="TextBox 6">
            <a:extLst>
              <a:ext uri="{FF2B5EF4-FFF2-40B4-BE49-F238E27FC236}">
                <a16:creationId xmlns:a16="http://schemas.microsoft.com/office/drawing/2014/main" id="{9A206974-01CC-F05B-E774-50FE53138090}"/>
              </a:ext>
            </a:extLst>
          </p:cNvPr>
          <p:cNvSpPr txBox="1"/>
          <p:nvPr/>
        </p:nvSpPr>
        <p:spPr>
          <a:xfrm>
            <a:off x="180347" y="3610708"/>
            <a:ext cx="8620751" cy="16450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b="1" dirty="0"/>
              <a:t>Bandwidth</a:t>
            </a:r>
            <a:r>
              <a:rPr lang="en-US" dirty="0"/>
              <a:t> is how many bits a device can send and receive at once (its capacity) or in a given period of time. It depends on the type of data being sent and received and the media link used (Sometimes, this is referred to as the size of the "pipe"). Some media can handle more bits at once than others (e.g., a </a:t>
            </a:r>
            <a:r>
              <a:rPr lang="en-US" dirty="0" err="1"/>
              <a:t>fibre</a:t>
            </a:r>
            <a:r>
              <a:rPr lang="en-US" dirty="0"/>
              <a:t>-optic cable has more bandwidth than a copper wire or Wi-Fi)</a:t>
            </a:r>
          </a:p>
          <a:p>
            <a:pPr marL="311150" indent="-171450">
              <a:lnSpc>
                <a:spcPct val="100000"/>
              </a:lnSpc>
              <a:spcAft>
                <a:spcPts val="0"/>
              </a:spcAft>
              <a:buFont typeface="Arial" panose="020B0604020202020204" pitchFamily="34" charset="0"/>
              <a:buChar char="•"/>
            </a:pPr>
            <a:r>
              <a:rPr lang="en-US" dirty="0"/>
              <a:t>Bandwidth is measured in terms of the number of bits that can pass through a given point in 1 second. This unit is bits per second (bps)</a:t>
            </a:r>
          </a:p>
        </p:txBody>
      </p:sp>
    </p:spTree>
    <p:extLst>
      <p:ext uri="{BB962C8B-B14F-4D97-AF65-F5344CB8AC3E}">
        <p14:creationId xmlns:p14="http://schemas.microsoft.com/office/powerpoint/2010/main" val="7609814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8926CF55-20EF-F65A-E4DF-02B57B496C93}"/>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BE5A60BA-D3EB-557B-641D-D7283D97FA01}"/>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CA" sz="3200" dirty="0">
                <a:solidFill>
                  <a:schemeClr val="hlink"/>
                </a:solidFill>
                <a:uFill>
                  <a:noFill/>
                </a:uFill>
                <a:latin typeface="Anton"/>
                <a:ea typeface="Anton"/>
                <a:cs typeface="Anton"/>
                <a:sym typeface="Anton"/>
              </a:rPr>
              <a:t>Throughput</a:t>
            </a:r>
            <a:endParaRPr lang="en-CA" sz="3200" dirty="0">
              <a:solidFill>
                <a:schemeClr val="dk1"/>
              </a:solidFill>
              <a:latin typeface="Anton"/>
              <a:ea typeface="Anton"/>
              <a:cs typeface="Anton"/>
              <a:sym typeface="Anton"/>
            </a:endParaRPr>
          </a:p>
        </p:txBody>
      </p:sp>
      <p:sp>
        <p:nvSpPr>
          <p:cNvPr id="7" name="TextBox 6">
            <a:extLst>
              <a:ext uri="{FF2B5EF4-FFF2-40B4-BE49-F238E27FC236}">
                <a16:creationId xmlns:a16="http://schemas.microsoft.com/office/drawing/2014/main" id="{4D0D3FEA-7A58-3E17-68E1-F29D86169DB2}"/>
              </a:ext>
            </a:extLst>
          </p:cNvPr>
          <p:cNvSpPr txBox="1"/>
          <p:nvPr/>
        </p:nvSpPr>
        <p:spPr>
          <a:xfrm>
            <a:off x="261624" y="1190237"/>
            <a:ext cx="8620751" cy="328090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t>In a perfect world, the bandwidth of a network connection—how many bits a device can send and receive at the same time or in a given period of time—would be used to its maximum capacity without any losses of data along the way. In reality, many factors can affect the speed at which bits of digital information travel over network links:</a:t>
            </a:r>
          </a:p>
          <a:p>
            <a:pPr marL="768350" lvl="1" indent="-171450">
              <a:buFont typeface="Arial" panose="020B0604020202020204" pitchFamily="34" charset="0"/>
              <a:buChar char="•"/>
            </a:pPr>
            <a:r>
              <a:rPr lang="en-US" dirty="0"/>
              <a:t>the amount of data</a:t>
            </a:r>
          </a:p>
          <a:p>
            <a:pPr marL="768350" lvl="1" indent="-171450">
              <a:buFont typeface="Arial" panose="020B0604020202020204" pitchFamily="34" charset="0"/>
              <a:buChar char="•"/>
            </a:pPr>
            <a:r>
              <a:rPr lang="en-US" dirty="0"/>
              <a:t>the type of data</a:t>
            </a:r>
          </a:p>
          <a:p>
            <a:pPr marL="768350" lvl="1" indent="-171450">
              <a:buFont typeface="Arial" panose="020B0604020202020204" pitchFamily="34" charset="0"/>
              <a:buChar char="•"/>
            </a:pPr>
            <a:r>
              <a:rPr lang="en-US" dirty="0"/>
              <a:t>the delays caused by the distance and number of devices encountered along the way</a:t>
            </a:r>
          </a:p>
          <a:p>
            <a:pPr marL="311150" indent="-171450">
              <a:lnSpc>
                <a:spcPct val="100000"/>
              </a:lnSpc>
              <a:buFont typeface="Arial" panose="020B0604020202020204" pitchFamily="34" charset="0"/>
              <a:buChar char="•"/>
            </a:pPr>
            <a:r>
              <a:rPr lang="en-US" dirty="0"/>
              <a:t>These delays are also called latency or lag. Latency is measured in time (seconds), and it includes all of the delays a packet encounters during its travels</a:t>
            </a:r>
          </a:p>
          <a:p>
            <a:pPr marL="311150" indent="-171450">
              <a:lnSpc>
                <a:spcPct val="100000"/>
              </a:lnSpc>
              <a:buFont typeface="Arial" panose="020B0604020202020204" pitchFamily="34" charset="0"/>
              <a:buChar char="•"/>
            </a:pPr>
            <a:r>
              <a:rPr lang="en-US" dirty="0"/>
              <a:t>The real or actual speed at which bits of data travel over network links and the devices joining them is called throughput. Throughput cannot be faster than the slowest segment of the path those bits of data take from one point to another</a:t>
            </a:r>
          </a:p>
          <a:p>
            <a:pPr marL="311150" indent="-171450">
              <a:lnSpc>
                <a:spcPct val="100000"/>
              </a:lnSpc>
              <a:buFont typeface="Arial" panose="020B0604020202020204" pitchFamily="34" charset="0"/>
              <a:buChar char="•"/>
            </a:pPr>
            <a:r>
              <a:rPr lang="en-US" dirty="0">
                <a:solidFill>
                  <a:srgbClr val="FFC000"/>
                </a:solidFill>
              </a:rPr>
              <a:t>Bandwidth</a:t>
            </a:r>
            <a:r>
              <a:rPr lang="en-US" dirty="0"/>
              <a:t> = potential speed of a network connection</a:t>
            </a:r>
          </a:p>
          <a:p>
            <a:pPr marL="311150" indent="-171450">
              <a:lnSpc>
                <a:spcPct val="100000"/>
              </a:lnSpc>
              <a:buFont typeface="Arial" panose="020B0604020202020204" pitchFamily="34" charset="0"/>
              <a:buChar char="•"/>
            </a:pPr>
            <a:r>
              <a:rPr lang="en-US" dirty="0">
                <a:solidFill>
                  <a:srgbClr val="FFC000"/>
                </a:solidFill>
              </a:rPr>
              <a:t>Throughput</a:t>
            </a:r>
            <a:r>
              <a:rPr lang="en-US" dirty="0"/>
              <a:t> = actual speed of a network connection</a:t>
            </a:r>
          </a:p>
          <a:p>
            <a:pPr marL="311150" indent="-171450">
              <a:lnSpc>
                <a:spcPct val="100000"/>
              </a:lnSpc>
              <a:buFont typeface="Arial" panose="020B0604020202020204" pitchFamily="34" charset="0"/>
              <a:buChar char="•"/>
            </a:pPr>
            <a:r>
              <a:rPr lang="en-US" dirty="0"/>
              <a:t>High latency might indicate a threat acting in your network</a:t>
            </a:r>
          </a:p>
          <a:p>
            <a:pPr marL="311150" indent="-171450">
              <a:lnSpc>
                <a:spcPct val="100000"/>
              </a:lnSpc>
              <a:buFont typeface="Arial" panose="020B0604020202020204" pitchFamily="34" charset="0"/>
              <a:buChar char="•"/>
            </a:pPr>
            <a:endParaRPr lang="en-US" dirty="0"/>
          </a:p>
        </p:txBody>
      </p:sp>
      <p:pic>
        <p:nvPicPr>
          <p:cNvPr id="6146" name="Picture 2" descr="How to Check Your Internet Speed | PCMag">
            <a:extLst>
              <a:ext uri="{FF2B5EF4-FFF2-40B4-BE49-F238E27FC236}">
                <a16:creationId xmlns:a16="http://schemas.microsoft.com/office/drawing/2014/main" id="{C0E42FE1-1B3E-CDC4-F360-7C0ECDAAE7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75611" y="3309586"/>
            <a:ext cx="2054599" cy="1598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07990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2BC89135-619A-5F22-AB65-B2C5FDEB3506}"/>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E1A0F9B5-501C-411F-5F2B-B9F19647A379}"/>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CA" sz="3200" dirty="0">
                <a:solidFill>
                  <a:schemeClr val="hlink"/>
                </a:solidFill>
                <a:uFill>
                  <a:noFill/>
                </a:uFill>
                <a:latin typeface="Anton"/>
                <a:ea typeface="Anton"/>
                <a:cs typeface="Anton"/>
                <a:sym typeface="Anton"/>
              </a:rPr>
              <a:t>Wireshark</a:t>
            </a:r>
            <a:endParaRPr lang="en-CA" sz="3200" dirty="0">
              <a:solidFill>
                <a:schemeClr val="dk1"/>
              </a:solidFill>
              <a:latin typeface="Anton"/>
              <a:ea typeface="Anton"/>
              <a:cs typeface="Anton"/>
              <a:sym typeface="Anton"/>
            </a:endParaRPr>
          </a:p>
        </p:txBody>
      </p:sp>
      <p:sp>
        <p:nvSpPr>
          <p:cNvPr id="2" name="TextBox 1">
            <a:extLst>
              <a:ext uri="{FF2B5EF4-FFF2-40B4-BE49-F238E27FC236}">
                <a16:creationId xmlns:a16="http://schemas.microsoft.com/office/drawing/2014/main" id="{3F04C373-DDB1-1DA5-052B-599CC4EDF2EF}"/>
              </a:ext>
            </a:extLst>
          </p:cNvPr>
          <p:cNvSpPr txBox="1"/>
          <p:nvPr/>
        </p:nvSpPr>
        <p:spPr>
          <a:xfrm>
            <a:off x="147324" y="1047091"/>
            <a:ext cx="3664917" cy="328090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t>Wireshark enables cybersecurity specialists to look at data packets traveling on a network, do various levels of analysis, and examine reports on this data. It enables filtering to include only the information of interest such as isolating traffic for specific machines. Limitation include:</a:t>
            </a:r>
          </a:p>
          <a:p>
            <a:pPr marL="311150" indent="-171450">
              <a:lnSpc>
                <a:spcPct val="100000"/>
              </a:lnSpc>
              <a:buFont typeface="Arial" panose="020B0604020202020204" pitchFamily="34" charset="0"/>
              <a:buChar char="•"/>
            </a:pPr>
            <a:r>
              <a:rPr lang="en-US" dirty="0"/>
              <a:t>Wireshark cannot go beyond your network or its domain to analyze the data moving through those other networks</a:t>
            </a:r>
          </a:p>
          <a:p>
            <a:pPr marL="311150" indent="-171450">
              <a:lnSpc>
                <a:spcPct val="100000"/>
              </a:lnSpc>
              <a:buFont typeface="Arial" panose="020B0604020202020204" pitchFamily="34" charset="0"/>
              <a:buChar char="•"/>
            </a:pPr>
            <a:r>
              <a:rPr lang="en-US" dirty="0"/>
              <a:t>Users must be familiar with networks and protocols </a:t>
            </a:r>
          </a:p>
          <a:p>
            <a:pPr marL="311150" indent="-171450">
              <a:lnSpc>
                <a:spcPct val="100000"/>
              </a:lnSpc>
              <a:buFont typeface="Arial" panose="020B0604020202020204" pitchFamily="34" charset="0"/>
              <a:buChar char="•"/>
            </a:pPr>
            <a:r>
              <a:rPr lang="en-US" dirty="0"/>
              <a:t>Wireshark provide valid details of issues affecting the network, but it does not provide actual alerts around these issues.  User must recognize suspicious activity and raise the alarm themselves</a:t>
            </a:r>
          </a:p>
          <a:p>
            <a:pPr marL="311150" indent="-171450">
              <a:lnSpc>
                <a:spcPct val="100000"/>
              </a:lnSpc>
              <a:buFont typeface="Arial" panose="020B0604020202020204" pitchFamily="34" charset="0"/>
              <a:buChar char="•"/>
            </a:pPr>
            <a:r>
              <a:rPr lang="en-US" dirty="0"/>
              <a:t>Wireshark cannot decode encrypted or encoded data</a:t>
            </a:r>
          </a:p>
          <a:p>
            <a:pPr marL="311150" indent="-171450">
              <a:lnSpc>
                <a:spcPct val="100000"/>
              </a:lnSpc>
              <a:buFont typeface="Arial" panose="020B0604020202020204" pitchFamily="34" charset="0"/>
              <a:buChar char="•"/>
            </a:pPr>
            <a:endParaRPr lang="en-US" dirty="0"/>
          </a:p>
        </p:txBody>
      </p:sp>
      <p:pic>
        <p:nvPicPr>
          <p:cNvPr id="7170" name="Picture 2" descr="This is a screen shot of a Wireshark report. It shows the source IP, destination IP, time, and other information for a variety of packets being sent into and out of a network.">
            <a:extLst>
              <a:ext uri="{FF2B5EF4-FFF2-40B4-BE49-F238E27FC236}">
                <a16:creationId xmlns:a16="http://schemas.microsoft.com/office/drawing/2014/main" id="{14E24A44-33C0-7ACC-1AEA-6D08176744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2241" y="1173041"/>
            <a:ext cx="5071728" cy="29233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04871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8D05DC55-165B-4A83-0BEC-2ABAC3436E1B}"/>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38CEF26F-0CB7-5B1B-0E06-BC4CDA9636DF}"/>
              </a:ext>
            </a:extLst>
          </p:cNvPr>
          <p:cNvPicPr>
            <a:picLocks noChangeAspect="1"/>
          </p:cNvPicPr>
          <p:nvPr/>
        </p:nvPicPr>
        <p:blipFill>
          <a:blip r:embed="rId3"/>
          <a:stretch>
            <a:fillRect/>
          </a:stretch>
        </p:blipFill>
        <p:spPr>
          <a:xfrm>
            <a:off x="1566092" y="969253"/>
            <a:ext cx="7432843" cy="3889854"/>
          </a:xfrm>
          <a:prstGeom prst="rect">
            <a:avLst/>
          </a:prstGeom>
        </p:spPr>
      </p:pic>
      <p:sp>
        <p:nvSpPr>
          <p:cNvPr id="877" name="Google Shape;877;p41">
            <a:extLst>
              <a:ext uri="{FF2B5EF4-FFF2-40B4-BE49-F238E27FC236}">
                <a16:creationId xmlns:a16="http://schemas.microsoft.com/office/drawing/2014/main" id="{46D36F2E-D45B-1DFC-402B-2E658D8665D8}"/>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CA" sz="3200" dirty="0">
                <a:solidFill>
                  <a:schemeClr val="hlink"/>
                </a:solidFill>
                <a:uFill>
                  <a:noFill/>
                </a:uFill>
                <a:latin typeface="Anton"/>
                <a:ea typeface="Anton"/>
                <a:cs typeface="Anton"/>
                <a:sym typeface="Anton"/>
              </a:rPr>
              <a:t>The Internet</a:t>
            </a:r>
            <a:endParaRPr lang="en-CA" sz="3200" dirty="0">
              <a:solidFill>
                <a:schemeClr val="dk1"/>
              </a:solidFill>
              <a:latin typeface="Anton"/>
              <a:ea typeface="Anton"/>
              <a:cs typeface="Anton"/>
              <a:sym typeface="Anton"/>
            </a:endParaRPr>
          </a:p>
        </p:txBody>
      </p:sp>
      <p:sp>
        <p:nvSpPr>
          <p:cNvPr id="8" name="TextBox 7">
            <a:extLst>
              <a:ext uri="{FF2B5EF4-FFF2-40B4-BE49-F238E27FC236}">
                <a16:creationId xmlns:a16="http://schemas.microsoft.com/office/drawing/2014/main" id="{B8757ACB-B54A-DA28-DB9C-5C006312DCC0}"/>
              </a:ext>
            </a:extLst>
          </p:cNvPr>
          <p:cNvSpPr txBox="1"/>
          <p:nvPr/>
        </p:nvSpPr>
        <p:spPr>
          <a:xfrm>
            <a:off x="720000" y="1178571"/>
            <a:ext cx="4945502" cy="1600438"/>
          </a:xfrm>
          <a:prstGeom prst="rect">
            <a:avLst/>
          </a:prstGeom>
          <a:noFill/>
        </p:spPr>
        <p:txBody>
          <a:bodyPr wrap="square" rtlCol="0">
            <a:spAutoFit/>
          </a:bodyPr>
          <a:lstStyle/>
          <a:p>
            <a:r>
              <a:rPr lang="en-US" b="0" i="0" dirty="0">
                <a:solidFill>
                  <a:schemeClr val="tx1"/>
                </a:solidFill>
                <a:effectLst/>
                <a:latin typeface="Lato" panose="020F0502020204030204" pitchFamily="34" charset="0"/>
              </a:rPr>
              <a:t>The world is linked by a "worldwide web" of electronic networks, and the largest network of all is the </a:t>
            </a:r>
            <a:r>
              <a:rPr lang="en-US" b="1" i="0" dirty="0">
                <a:solidFill>
                  <a:schemeClr val="tx1"/>
                </a:solidFill>
                <a:effectLst/>
                <a:latin typeface="Lato" panose="020F0502020204030204" pitchFamily="34" charset="0"/>
              </a:rPr>
              <a:t>Internet</a:t>
            </a:r>
          </a:p>
          <a:p>
            <a:endParaRPr lang="en-US" b="1" dirty="0">
              <a:solidFill>
                <a:schemeClr val="tx1"/>
              </a:solidFill>
              <a:latin typeface="Lato" panose="020F0502020204030204" pitchFamily="34" charset="0"/>
            </a:endParaRPr>
          </a:p>
          <a:p>
            <a:r>
              <a:rPr lang="en-CA" b="0" i="0" dirty="0">
                <a:solidFill>
                  <a:schemeClr val="tx1"/>
                </a:solidFill>
                <a:effectLst/>
                <a:latin typeface="Lato" panose="020F0502020204030204" pitchFamily="34" charset="0"/>
              </a:rPr>
              <a:t>packet-switched" technology was invented</a:t>
            </a:r>
            <a:r>
              <a:rPr lang="en-US" b="1" i="0" dirty="0">
                <a:solidFill>
                  <a:schemeClr val="tx1"/>
                </a:solidFill>
                <a:effectLst/>
                <a:latin typeface="Lato" panose="020F0502020204030204" pitchFamily="34" charset="0"/>
              </a:rPr>
              <a:t> by</a:t>
            </a:r>
          </a:p>
          <a:p>
            <a:r>
              <a:rPr lang="en-US" b="1" dirty="0">
                <a:solidFill>
                  <a:schemeClr val="tx1"/>
                </a:solidFill>
                <a:latin typeface="Lato" panose="020F0502020204030204" pitchFamily="34" charset="0"/>
              </a:rPr>
              <a:t>the U.S. Military for secure comms</a:t>
            </a:r>
          </a:p>
          <a:p>
            <a:r>
              <a:rPr lang="en-US" b="1" dirty="0">
                <a:solidFill>
                  <a:schemeClr val="tx1"/>
                </a:solidFill>
                <a:latin typeface="Lato" panose="020F0502020204030204" pitchFamily="34" charset="0"/>
              </a:rPr>
              <a:t>and network resiliency in the </a:t>
            </a:r>
          </a:p>
          <a:p>
            <a:r>
              <a:rPr lang="en-US" b="1" dirty="0">
                <a:solidFill>
                  <a:schemeClr val="tx1"/>
                </a:solidFill>
                <a:latin typeface="Lato" panose="020F0502020204030204" pitchFamily="34" charset="0"/>
              </a:rPr>
              <a:t>event of a major attack</a:t>
            </a:r>
            <a:endParaRPr lang="en-CA" dirty="0">
              <a:solidFill>
                <a:schemeClr val="tx1"/>
              </a:solidFill>
            </a:endParaRPr>
          </a:p>
        </p:txBody>
      </p:sp>
    </p:spTree>
    <p:extLst>
      <p:ext uri="{BB962C8B-B14F-4D97-AF65-F5344CB8AC3E}">
        <p14:creationId xmlns:p14="http://schemas.microsoft.com/office/powerpoint/2010/main" val="5376608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ECB69E20-E133-CE66-D367-7FFAC36CB6C2}"/>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2D7F33D5-B102-73B9-975D-AAF6E975C416}"/>
              </a:ext>
            </a:extLst>
          </p:cNvPr>
          <p:cNvSpPr txBox="1">
            <a:spLocks noGrp="1"/>
          </p:cNvSpPr>
          <p:nvPr>
            <p:ph type="title"/>
          </p:nvPr>
        </p:nvSpPr>
        <p:spPr>
          <a:xfrm>
            <a:off x="71999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latin typeface="Anton"/>
                <a:ea typeface="Anton"/>
                <a:cs typeface="Anton"/>
                <a:sym typeface="Anton"/>
              </a:rPr>
              <a:t>Network Equipment and Infrastructure in LANs and WANs</a:t>
            </a:r>
            <a:endParaRPr lang="en-CA" sz="2800" dirty="0">
              <a:solidFill>
                <a:schemeClr val="dk1"/>
              </a:solidFill>
              <a:latin typeface="Anton"/>
              <a:ea typeface="Anton"/>
              <a:cs typeface="Anton"/>
              <a:sym typeface="Anton"/>
            </a:endParaRPr>
          </a:p>
        </p:txBody>
      </p:sp>
      <p:sp>
        <p:nvSpPr>
          <p:cNvPr id="2" name="TextBox 1">
            <a:extLst>
              <a:ext uri="{FF2B5EF4-FFF2-40B4-BE49-F238E27FC236}">
                <a16:creationId xmlns:a16="http://schemas.microsoft.com/office/drawing/2014/main" id="{CCBD1E7F-1CF3-CC5D-A731-F3C4EC3E501D}"/>
              </a:ext>
            </a:extLst>
          </p:cNvPr>
          <p:cNvSpPr txBox="1"/>
          <p:nvPr/>
        </p:nvSpPr>
        <p:spPr>
          <a:xfrm>
            <a:off x="319064" y="1388200"/>
            <a:ext cx="4781023" cy="328090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139700" indent="0">
              <a:lnSpc>
                <a:spcPct val="100000"/>
              </a:lnSpc>
              <a:buNone/>
            </a:pPr>
            <a:r>
              <a:rPr lang="en-US" dirty="0">
                <a:solidFill>
                  <a:srgbClr val="FFC000"/>
                </a:solidFill>
              </a:rPr>
              <a:t>Clients and Servers</a:t>
            </a:r>
          </a:p>
          <a:p>
            <a:pPr marL="311150" indent="-171450">
              <a:lnSpc>
                <a:spcPct val="100000"/>
              </a:lnSpc>
              <a:buFont typeface="Arial" panose="020B0604020202020204" pitchFamily="34" charset="0"/>
              <a:buChar char="•"/>
            </a:pPr>
            <a:r>
              <a:rPr lang="en-US" dirty="0"/>
              <a:t>Computers on a network are called </a:t>
            </a:r>
            <a:r>
              <a:rPr lang="en-US" b="1" dirty="0">
                <a:solidFill>
                  <a:srgbClr val="FFC000"/>
                </a:solidFill>
              </a:rPr>
              <a:t>hosts</a:t>
            </a:r>
            <a:r>
              <a:rPr lang="en-US" dirty="0"/>
              <a:t> because they are related to a user. That user can use the host computer in several roles:</a:t>
            </a:r>
          </a:p>
          <a:p>
            <a:pPr marL="768350" lvl="1" indent="-171450">
              <a:buFont typeface="Arial" panose="020B0604020202020204" pitchFamily="34" charset="0"/>
              <a:buChar char="•"/>
            </a:pPr>
            <a:r>
              <a:rPr lang="en-US" dirty="0">
                <a:solidFill>
                  <a:srgbClr val="FFC000"/>
                </a:solidFill>
              </a:rPr>
              <a:t>Clients</a:t>
            </a:r>
            <a:r>
              <a:rPr lang="en-US" dirty="0"/>
              <a:t> – Request information form servers for more personalized tasks. Viewing websites, downloading/uploading media (files, video </a:t>
            </a:r>
            <a:r>
              <a:rPr lang="en-US" dirty="0" err="1"/>
              <a:t>etc</a:t>
            </a:r>
            <a:r>
              <a:rPr lang="en-US" dirty="0"/>
              <a:t>…) </a:t>
            </a:r>
          </a:p>
          <a:p>
            <a:pPr marL="768350" lvl="1" indent="-171450">
              <a:buFont typeface="Arial" panose="020B0604020202020204" pitchFamily="34" charset="0"/>
              <a:buChar char="•"/>
            </a:pPr>
            <a:r>
              <a:rPr lang="en-US" dirty="0">
                <a:solidFill>
                  <a:srgbClr val="FFC000"/>
                </a:solidFill>
              </a:rPr>
              <a:t>Server</a:t>
            </a:r>
            <a:r>
              <a:rPr lang="en-US" dirty="0"/>
              <a:t> - Provide information to clients, information like files, emails, website delivery, and so on. Servers also enable network administrators to manage the network through a network system platform installed on them</a:t>
            </a:r>
          </a:p>
          <a:p>
            <a:pPr marL="768350" lvl="1" indent="-171450">
              <a:buFont typeface="Arial" panose="020B0604020202020204" pitchFamily="34" charset="0"/>
              <a:buChar char="•"/>
            </a:pPr>
            <a:r>
              <a:rPr lang="en-US" dirty="0"/>
              <a:t>Networks containing machines operating as </a:t>
            </a:r>
            <a:r>
              <a:rPr lang="en-US" dirty="0">
                <a:solidFill>
                  <a:srgbClr val="FFC000"/>
                </a:solidFill>
              </a:rPr>
              <a:t>both</a:t>
            </a:r>
            <a:r>
              <a:rPr lang="en-US" dirty="0"/>
              <a:t> client and server are called </a:t>
            </a:r>
            <a:r>
              <a:rPr lang="en-US" dirty="0">
                <a:solidFill>
                  <a:srgbClr val="FFC000"/>
                </a:solidFill>
              </a:rPr>
              <a:t>peer-to-peer (P2P) networks</a:t>
            </a:r>
            <a:r>
              <a:rPr lang="en-US" dirty="0"/>
              <a:t>.</a:t>
            </a:r>
          </a:p>
          <a:p>
            <a:pPr marL="768350" lvl="1" indent="-171450">
              <a:buFont typeface="Arial" panose="020B0604020202020204" pitchFamily="34" charset="0"/>
              <a:buChar char="•"/>
            </a:pPr>
            <a:r>
              <a:rPr lang="en-US" dirty="0"/>
              <a:t>The dual role of P2P machines can slow down performance of the computers—and of the entire network</a:t>
            </a:r>
          </a:p>
        </p:txBody>
      </p:sp>
      <p:pic>
        <p:nvPicPr>
          <p:cNvPr id="8194" name="Picture 2" descr="undefined">
            <a:extLst>
              <a:ext uri="{FF2B5EF4-FFF2-40B4-BE49-F238E27FC236}">
                <a16:creationId xmlns:a16="http://schemas.microsoft.com/office/drawing/2014/main" id="{CF059016-F6D3-C053-C84E-47968D4531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00087" y="815500"/>
            <a:ext cx="3781696" cy="390710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3683E257-D6EF-65BC-CAB0-DC8E656D252F}"/>
              </a:ext>
            </a:extLst>
          </p:cNvPr>
          <p:cNvSpPr txBox="1"/>
          <p:nvPr/>
        </p:nvSpPr>
        <p:spPr>
          <a:xfrm>
            <a:off x="6488206" y="4310521"/>
            <a:ext cx="1231427" cy="307777"/>
          </a:xfrm>
          <a:prstGeom prst="rect">
            <a:avLst/>
          </a:prstGeom>
          <a:noFill/>
        </p:spPr>
        <p:txBody>
          <a:bodyPr wrap="none" rtlCol="0">
            <a:spAutoFit/>
          </a:bodyPr>
          <a:lstStyle/>
          <a:p>
            <a:r>
              <a:rPr lang="en-CA" dirty="0">
                <a:solidFill>
                  <a:srgbClr val="FFC000"/>
                </a:solidFill>
              </a:rPr>
              <a:t>P2P Network</a:t>
            </a:r>
          </a:p>
        </p:txBody>
      </p:sp>
    </p:spTree>
    <p:extLst>
      <p:ext uri="{BB962C8B-B14F-4D97-AF65-F5344CB8AC3E}">
        <p14:creationId xmlns:p14="http://schemas.microsoft.com/office/powerpoint/2010/main" val="23531263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45F9F0CB-731C-FEC6-03E3-4E5B2949EA86}"/>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CF4DFF64-9BD5-D918-294B-507DC17C5ACF}"/>
              </a:ext>
            </a:extLst>
          </p:cNvPr>
          <p:cNvSpPr txBox="1">
            <a:spLocks noGrp="1"/>
          </p:cNvSpPr>
          <p:nvPr>
            <p:ph type="title"/>
          </p:nvPr>
        </p:nvSpPr>
        <p:spPr>
          <a:xfrm>
            <a:off x="71999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latin typeface="Anton"/>
                <a:ea typeface="Anton"/>
                <a:cs typeface="Anton"/>
                <a:sym typeface="Anton"/>
              </a:rPr>
              <a:t>Network End Devices</a:t>
            </a:r>
            <a:endParaRPr lang="en-CA" sz="2800" dirty="0">
              <a:solidFill>
                <a:schemeClr val="dk1"/>
              </a:solidFill>
              <a:latin typeface="Anton"/>
              <a:ea typeface="Anton"/>
              <a:cs typeface="Anton"/>
              <a:sym typeface="Anton"/>
            </a:endParaRPr>
          </a:p>
        </p:txBody>
      </p:sp>
      <p:sp>
        <p:nvSpPr>
          <p:cNvPr id="2" name="TextBox 1">
            <a:extLst>
              <a:ext uri="{FF2B5EF4-FFF2-40B4-BE49-F238E27FC236}">
                <a16:creationId xmlns:a16="http://schemas.microsoft.com/office/drawing/2014/main" id="{5CB4D514-8B0F-860D-1C80-21923273E0B0}"/>
              </a:ext>
            </a:extLst>
          </p:cNvPr>
          <p:cNvSpPr txBox="1"/>
          <p:nvPr/>
        </p:nvSpPr>
        <p:spPr>
          <a:xfrm>
            <a:off x="251829" y="1099088"/>
            <a:ext cx="8455142" cy="328090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139700" indent="0">
              <a:lnSpc>
                <a:spcPct val="100000"/>
              </a:lnSpc>
              <a:buNone/>
            </a:pPr>
            <a:r>
              <a:rPr lang="en-US" dirty="0">
                <a:solidFill>
                  <a:srgbClr val="FFC000"/>
                </a:solidFill>
              </a:rPr>
              <a:t>End devices </a:t>
            </a:r>
          </a:p>
          <a:p>
            <a:pPr marL="139700" indent="0">
              <a:lnSpc>
                <a:spcPct val="100000"/>
              </a:lnSpc>
              <a:buNone/>
            </a:pPr>
            <a:r>
              <a:rPr lang="en-US" dirty="0"/>
              <a:t>Also known as hosts—typically interact with an actual person. End devices include computers, printers, smart devices like cell phones and tablets, cameras, and other peripheral devices that someone can use directly. End devices are usually both the source of a packet and the destination of a packet</a:t>
            </a:r>
          </a:p>
        </p:txBody>
      </p:sp>
      <p:pic>
        <p:nvPicPr>
          <p:cNvPr id="4" name="Picture 3">
            <a:extLst>
              <a:ext uri="{FF2B5EF4-FFF2-40B4-BE49-F238E27FC236}">
                <a16:creationId xmlns:a16="http://schemas.microsoft.com/office/drawing/2014/main" id="{DCD3A733-DE47-F3F5-5459-07AF782BCA89}"/>
              </a:ext>
            </a:extLst>
          </p:cNvPr>
          <p:cNvPicPr>
            <a:picLocks noChangeAspect="1"/>
          </p:cNvPicPr>
          <p:nvPr/>
        </p:nvPicPr>
        <p:blipFill>
          <a:blip r:embed="rId3"/>
          <a:stretch>
            <a:fillRect/>
          </a:stretch>
        </p:blipFill>
        <p:spPr>
          <a:xfrm>
            <a:off x="1909483" y="2120736"/>
            <a:ext cx="5604060" cy="2689949"/>
          </a:xfrm>
          <a:prstGeom prst="rect">
            <a:avLst/>
          </a:prstGeom>
        </p:spPr>
      </p:pic>
    </p:spTree>
    <p:extLst>
      <p:ext uri="{BB962C8B-B14F-4D97-AF65-F5344CB8AC3E}">
        <p14:creationId xmlns:p14="http://schemas.microsoft.com/office/powerpoint/2010/main" val="17955256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E5A339FA-F54F-FA1D-F790-C4E4C514037B}"/>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1F5623CC-06BA-B879-C9CC-9329B24DA074}"/>
              </a:ext>
            </a:extLst>
          </p:cNvPr>
          <p:cNvSpPr txBox="1">
            <a:spLocks noGrp="1"/>
          </p:cNvSpPr>
          <p:nvPr>
            <p:ph type="title"/>
          </p:nvPr>
        </p:nvSpPr>
        <p:spPr>
          <a:xfrm>
            <a:off x="425576"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latin typeface="Anton"/>
                <a:ea typeface="Anton"/>
                <a:cs typeface="Anton"/>
                <a:sym typeface="Anton"/>
              </a:rPr>
              <a:t>Network Intermediary Devices</a:t>
            </a:r>
            <a:endParaRPr lang="en-CA" sz="2800" dirty="0">
              <a:solidFill>
                <a:schemeClr val="dk1"/>
              </a:solidFill>
              <a:latin typeface="Anton"/>
              <a:ea typeface="Anton"/>
              <a:cs typeface="Anton"/>
              <a:sym typeface="Anton"/>
            </a:endParaRPr>
          </a:p>
        </p:txBody>
      </p:sp>
      <p:sp>
        <p:nvSpPr>
          <p:cNvPr id="2" name="TextBox 1">
            <a:extLst>
              <a:ext uri="{FF2B5EF4-FFF2-40B4-BE49-F238E27FC236}">
                <a16:creationId xmlns:a16="http://schemas.microsoft.com/office/drawing/2014/main" id="{4E8DE6F4-710E-CB5D-2057-E2C951C732C2}"/>
              </a:ext>
            </a:extLst>
          </p:cNvPr>
          <p:cNvSpPr txBox="1"/>
          <p:nvPr/>
        </p:nvSpPr>
        <p:spPr>
          <a:xfrm>
            <a:off x="272000" y="1017725"/>
            <a:ext cx="4494982" cy="328090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139700" indent="0">
              <a:lnSpc>
                <a:spcPct val="100000"/>
              </a:lnSpc>
              <a:buNone/>
            </a:pPr>
            <a:r>
              <a:rPr lang="en-US" dirty="0">
                <a:solidFill>
                  <a:srgbClr val="FFC000"/>
                </a:solidFill>
              </a:rPr>
              <a:t>Intermediary Devices</a:t>
            </a:r>
          </a:p>
          <a:p>
            <a:pPr marL="139700" indent="0">
              <a:lnSpc>
                <a:spcPct val="100000"/>
              </a:lnSpc>
              <a:buNone/>
            </a:pPr>
            <a:r>
              <a:rPr lang="en-US" dirty="0"/>
              <a:t>connect other devices together on the same network or connect segments of a WAN together. Intermediary devices can even direct the traffic flow of data on the network. In almost every case, a packet sent from an end device travels through an intermediary device to get to its destination host</a:t>
            </a:r>
          </a:p>
          <a:p>
            <a:pPr marL="311150" indent="-171450">
              <a:lnSpc>
                <a:spcPct val="100000"/>
              </a:lnSpc>
              <a:buFont typeface="Arial" panose="020B0604020202020204" pitchFamily="34" charset="0"/>
              <a:buChar char="•"/>
            </a:pPr>
            <a:r>
              <a:rPr lang="en-US" dirty="0">
                <a:solidFill>
                  <a:srgbClr val="FFC000"/>
                </a:solidFill>
              </a:rPr>
              <a:t>Hub</a:t>
            </a:r>
            <a:r>
              <a:rPr lang="en-US" dirty="0"/>
              <a:t> - Contains multiple ports that can join end devices together. These are passive devices in that they cannot filter packets based on their destination addresses - only the device at the destination address reads the packet</a:t>
            </a:r>
          </a:p>
          <a:p>
            <a:pPr marL="311150" indent="-171450">
              <a:lnSpc>
                <a:spcPct val="100000"/>
              </a:lnSpc>
              <a:buFont typeface="Arial" panose="020B0604020202020204" pitchFamily="34" charset="0"/>
              <a:buChar char="•"/>
            </a:pPr>
            <a:r>
              <a:rPr lang="en-US" dirty="0">
                <a:solidFill>
                  <a:srgbClr val="FFC000"/>
                </a:solidFill>
              </a:rPr>
              <a:t>Switch</a:t>
            </a:r>
            <a:r>
              <a:rPr lang="en-US" dirty="0"/>
              <a:t> - multiple ports that join end devices together like hubs. A switch is a more active device than a hub. A switch identifies where packets are destined and then forwards those packets out on the ports that should contain the end device on the network</a:t>
            </a:r>
          </a:p>
          <a:p>
            <a:pPr marL="139700" indent="0">
              <a:lnSpc>
                <a:spcPct val="100000"/>
              </a:lnSpc>
              <a:buNone/>
            </a:pPr>
            <a:endParaRPr lang="en-US" dirty="0"/>
          </a:p>
        </p:txBody>
      </p:sp>
      <p:sp>
        <p:nvSpPr>
          <p:cNvPr id="5" name="TextBox 4">
            <a:extLst>
              <a:ext uri="{FF2B5EF4-FFF2-40B4-BE49-F238E27FC236}">
                <a16:creationId xmlns:a16="http://schemas.microsoft.com/office/drawing/2014/main" id="{E1401B21-60FB-5E69-1C3F-70645261D2A2}"/>
              </a:ext>
            </a:extLst>
          </p:cNvPr>
          <p:cNvSpPr txBox="1"/>
          <p:nvPr/>
        </p:nvSpPr>
        <p:spPr>
          <a:xfrm>
            <a:off x="719999" y="4072220"/>
            <a:ext cx="4773125" cy="307777"/>
          </a:xfrm>
          <a:prstGeom prst="rect">
            <a:avLst/>
          </a:prstGeom>
          <a:noFill/>
        </p:spPr>
        <p:txBody>
          <a:bodyPr wrap="square" rtlCol="0">
            <a:spAutoFit/>
          </a:bodyPr>
          <a:lstStyle/>
          <a:p>
            <a:endParaRPr lang="en-CA" dirty="0"/>
          </a:p>
        </p:txBody>
      </p:sp>
      <p:sp>
        <p:nvSpPr>
          <p:cNvPr id="7" name="TextBox 6">
            <a:extLst>
              <a:ext uri="{FF2B5EF4-FFF2-40B4-BE49-F238E27FC236}">
                <a16:creationId xmlns:a16="http://schemas.microsoft.com/office/drawing/2014/main" id="{A40897B8-B80D-7A09-54F3-3BC41884FC68}"/>
              </a:ext>
            </a:extLst>
          </p:cNvPr>
          <p:cNvSpPr txBox="1"/>
          <p:nvPr/>
        </p:nvSpPr>
        <p:spPr>
          <a:xfrm>
            <a:off x="272000" y="3667467"/>
            <a:ext cx="8683740" cy="328090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rgbClr val="FFC000"/>
                </a:solidFill>
              </a:rPr>
              <a:t>Router</a:t>
            </a:r>
            <a:r>
              <a:rPr lang="en-US" dirty="0">
                <a:solidFill>
                  <a:schemeClr val="tx1"/>
                </a:solidFill>
              </a:rPr>
              <a:t> - play various roles and can be either hardwired or Wi-Fi. Routers receives packets from a </a:t>
            </a:r>
            <a:r>
              <a:rPr lang="en-US" dirty="0">
                <a:solidFill>
                  <a:srgbClr val="FFC000"/>
                </a:solidFill>
              </a:rPr>
              <a:t>network segment</a:t>
            </a:r>
            <a:r>
              <a:rPr lang="en-US" dirty="0">
                <a:solidFill>
                  <a:schemeClr val="tx1"/>
                </a:solidFill>
              </a:rPr>
              <a:t> or a </a:t>
            </a:r>
            <a:r>
              <a:rPr lang="en-US" dirty="0">
                <a:solidFill>
                  <a:srgbClr val="FFC000"/>
                </a:solidFill>
              </a:rPr>
              <a:t>whole other network</a:t>
            </a:r>
            <a:r>
              <a:rPr lang="en-US" dirty="0">
                <a:solidFill>
                  <a:schemeClr val="tx1"/>
                </a:solidFill>
              </a:rPr>
              <a:t>. Routers play major roles in moving data and securing networks </a:t>
            </a:r>
          </a:p>
          <a:p>
            <a:pPr marL="768350" lvl="1" indent="-171450">
              <a:spcAft>
                <a:spcPts val="0"/>
              </a:spcAft>
              <a:buFont typeface="Arial" panose="020B0604020202020204" pitchFamily="34" charset="0"/>
              <a:buChar char="•"/>
            </a:pPr>
            <a:r>
              <a:rPr lang="en-US" dirty="0">
                <a:solidFill>
                  <a:schemeClr val="tx1"/>
                </a:solidFill>
              </a:rPr>
              <a:t>Analyzes the “source” and “destination” addresses on the packet—as well as other pieces of information embedded in the packet</a:t>
            </a:r>
          </a:p>
          <a:p>
            <a:pPr marL="768350" lvl="1" indent="-171450">
              <a:spcAft>
                <a:spcPts val="0"/>
              </a:spcAft>
              <a:buFont typeface="Arial" panose="020B0604020202020204" pitchFamily="34" charset="0"/>
              <a:buChar char="•"/>
            </a:pPr>
            <a:r>
              <a:rPr lang="en-US" dirty="0">
                <a:solidFill>
                  <a:schemeClr val="tx1"/>
                </a:solidFill>
              </a:rPr>
              <a:t>Looks at the possible routes that that packet could take and forwards the packet out through the optimal port interface attached to more routers on another network</a:t>
            </a:r>
          </a:p>
          <a:p>
            <a:pPr marL="768350" lvl="1" indent="-171450">
              <a:buFont typeface="Arial" panose="020B0604020202020204" pitchFamily="34" charset="0"/>
              <a:buChar char="•"/>
            </a:pPr>
            <a:r>
              <a:rPr lang="en-US" dirty="0">
                <a:solidFill>
                  <a:schemeClr val="tx1"/>
                </a:solidFill>
              </a:rPr>
              <a:t>If routers on another network have the destination host attached to them, the packet is delivered. If not, the process repeats</a:t>
            </a:r>
            <a:endParaRPr lang="en-US" dirty="0"/>
          </a:p>
        </p:txBody>
      </p:sp>
      <p:pic>
        <p:nvPicPr>
          <p:cNvPr id="8" name="Online Media 7" title="Hub, Switch, &amp; Router Explained - What's the difference?">
            <a:hlinkClick r:id="" action="ppaction://media"/>
            <a:extLst>
              <a:ext uri="{FF2B5EF4-FFF2-40B4-BE49-F238E27FC236}">
                <a16:creationId xmlns:a16="http://schemas.microsoft.com/office/drawing/2014/main" id="{944011A5-1F34-B141-3752-EDB74937E2CF}"/>
              </a:ext>
            </a:extLst>
          </p:cNvPr>
          <p:cNvPicPr>
            <a:picLocks noRot="1" noChangeAspect="1"/>
          </p:cNvPicPr>
          <p:nvPr>
            <a:videoFile r:link="rId1"/>
          </p:nvPr>
        </p:nvPicPr>
        <p:blipFill>
          <a:blip r:embed="rId4"/>
          <a:stretch>
            <a:fillRect/>
          </a:stretch>
        </p:blipFill>
        <p:spPr>
          <a:xfrm>
            <a:off x="4920558" y="658012"/>
            <a:ext cx="3951442" cy="2963582"/>
          </a:xfrm>
          <a:prstGeom prst="rect">
            <a:avLst/>
          </a:prstGeom>
        </p:spPr>
      </p:pic>
    </p:spTree>
    <p:extLst>
      <p:ext uri="{BB962C8B-B14F-4D97-AF65-F5344CB8AC3E}">
        <p14:creationId xmlns:p14="http://schemas.microsoft.com/office/powerpoint/2010/main" val="3786600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FC53F45C-CDC6-9F34-15BF-F88989BBA21D}"/>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D939F4F4-6DC1-2796-2C54-8A4821B4786F}"/>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latin typeface="Anton"/>
                <a:ea typeface="Anton"/>
                <a:cs typeface="Anton"/>
                <a:sym typeface="Anton"/>
              </a:rPr>
              <a:t>Network Media Connections</a:t>
            </a:r>
            <a:endParaRPr lang="en-CA" sz="2800" dirty="0">
              <a:solidFill>
                <a:schemeClr val="dk1"/>
              </a:solidFill>
              <a:latin typeface="Anton"/>
              <a:ea typeface="Anton"/>
              <a:cs typeface="Anton"/>
              <a:sym typeface="Anton"/>
            </a:endParaRPr>
          </a:p>
        </p:txBody>
      </p:sp>
      <p:sp>
        <p:nvSpPr>
          <p:cNvPr id="2" name="TextBox 1">
            <a:extLst>
              <a:ext uri="{FF2B5EF4-FFF2-40B4-BE49-F238E27FC236}">
                <a16:creationId xmlns:a16="http://schemas.microsoft.com/office/drawing/2014/main" id="{147D8980-0D55-3851-2553-697A861FFFFD}"/>
              </a:ext>
            </a:extLst>
          </p:cNvPr>
          <p:cNvSpPr txBox="1"/>
          <p:nvPr/>
        </p:nvSpPr>
        <p:spPr>
          <a:xfrm>
            <a:off x="272000" y="1017725"/>
            <a:ext cx="4494982" cy="328090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139700" indent="0">
              <a:lnSpc>
                <a:spcPct val="100000"/>
              </a:lnSpc>
              <a:buNone/>
            </a:pPr>
            <a:r>
              <a:rPr lang="en-US" dirty="0">
                <a:solidFill>
                  <a:srgbClr val="FFC000"/>
                </a:solidFill>
              </a:rPr>
              <a:t>Media connections </a:t>
            </a:r>
            <a:r>
              <a:rPr lang="en-US" dirty="0"/>
              <a:t>- Material or media that link all devices together on a network, joins multiple local networks together, and connects wide area networks. Media are the cables, wires, and even the electromagnetic radio waves( i.e. </a:t>
            </a:r>
            <a:r>
              <a:rPr lang="en-US" dirty="0" err="1"/>
              <a:t>WiFi</a:t>
            </a:r>
            <a:r>
              <a:rPr lang="en-US" dirty="0"/>
              <a:t>). Different types of media include copper wire, coax cable, light propagating fiber-optic cables:</a:t>
            </a:r>
          </a:p>
          <a:p>
            <a:pPr marL="311150" indent="-171450">
              <a:lnSpc>
                <a:spcPct val="100000"/>
              </a:lnSpc>
              <a:buFont typeface="Arial" panose="020B0604020202020204" pitchFamily="34" charset="0"/>
              <a:buChar char="•"/>
            </a:pPr>
            <a:r>
              <a:rPr lang="en-US" dirty="0">
                <a:solidFill>
                  <a:srgbClr val="FFC000"/>
                </a:solidFill>
              </a:rPr>
              <a:t>Ethernet</a:t>
            </a:r>
            <a:r>
              <a:rPr lang="en-US" dirty="0"/>
              <a:t> - main standard for physical connections on networks. This standard defines how devices like computers are attached to media and how these devices prepare data to be sent from the device and over media connections</a:t>
            </a:r>
          </a:p>
          <a:p>
            <a:pPr marL="139700" indent="0">
              <a:lnSpc>
                <a:spcPct val="100000"/>
              </a:lnSpc>
              <a:buNone/>
            </a:pPr>
            <a:endParaRPr lang="en-US" dirty="0"/>
          </a:p>
          <a:p>
            <a:pPr marL="311150" indent="-171450">
              <a:lnSpc>
                <a:spcPct val="100000"/>
              </a:lnSpc>
              <a:buFont typeface="Arial" panose="020B0604020202020204" pitchFamily="34" charset="0"/>
              <a:buChar char="•"/>
            </a:pPr>
            <a:r>
              <a:rPr lang="en-US" dirty="0">
                <a:solidFill>
                  <a:srgbClr val="FFC000"/>
                </a:solidFill>
              </a:rPr>
              <a:t>Wireless</a:t>
            </a:r>
            <a:r>
              <a:rPr lang="en-US" dirty="0"/>
              <a:t> communication (600-2200 MHz) has been around for over a century, but it has only undergone a revolutionary jump in its influence on daily life during the past 30 years</a:t>
            </a:r>
          </a:p>
          <a:p>
            <a:pPr marL="311150" indent="-171450">
              <a:lnSpc>
                <a:spcPct val="100000"/>
              </a:lnSpc>
              <a:buFont typeface="Arial" panose="020B0604020202020204" pitchFamily="34" charset="0"/>
              <a:buChar char="•"/>
            </a:pPr>
            <a:r>
              <a:rPr lang="en-US" dirty="0">
                <a:solidFill>
                  <a:srgbClr val="FFC000"/>
                </a:solidFill>
              </a:rPr>
              <a:t>Bluetooth</a:t>
            </a:r>
            <a:r>
              <a:rPr lang="en-US" dirty="0"/>
              <a:t> radio (2.45 GHz) provide connections to speakers, video, and personal devices like watches and smartwatches</a:t>
            </a:r>
          </a:p>
          <a:p>
            <a:pPr marL="311150" indent="-171450">
              <a:lnSpc>
                <a:spcPct val="100000"/>
              </a:lnSpc>
              <a:buFont typeface="Arial" panose="020B0604020202020204" pitchFamily="34" charset="0"/>
              <a:buChar char="•"/>
            </a:pPr>
            <a:r>
              <a:rPr lang="en-US" dirty="0">
                <a:solidFill>
                  <a:srgbClr val="FFC000"/>
                </a:solidFill>
              </a:rPr>
              <a:t>NFC</a:t>
            </a:r>
            <a:r>
              <a:rPr lang="en-US" dirty="0"/>
              <a:t> – Near Field Communication (13.56 MHz) used for data transfer between devices in close proximity. NFC signals are transmitted at the same frequency as RFID, but with ranges significantly shorter than RFID’s 100-300 feet range </a:t>
            </a:r>
          </a:p>
          <a:p>
            <a:pPr marL="139700" indent="0">
              <a:lnSpc>
                <a:spcPct val="100000"/>
              </a:lnSpc>
              <a:buNone/>
            </a:pPr>
            <a:endParaRPr lang="en-US" dirty="0"/>
          </a:p>
        </p:txBody>
      </p:sp>
      <p:pic>
        <p:nvPicPr>
          <p:cNvPr id="11266" name="Picture 2">
            <a:extLst>
              <a:ext uri="{FF2B5EF4-FFF2-40B4-BE49-F238E27FC236}">
                <a16:creationId xmlns:a16="http://schemas.microsoft.com/office/drawing/2014/main" id="{94885DA4-3E1B-6106-5D13-DA52C84541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6982" y="1124977"/>
            <a:ext cx="4105018" cy="25042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36965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F4F785B3-45B5-C02C-8B43-394E5E33552D}"/>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D54F870C-1B90-B001-9E6F-1B1E6AF12A9B}"/>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latin typeface="Anton"/>
                <a:ea typeface="Anton"/>
                <a:cs typeface="Anton"/>
                <a:sym typeface="Anton"/>
              </a:rPr>
              <a:t>Physical Topology </a:t>
            </a:r>
            <a:endParaRPr lang="en-CA" sz="2800" dirty="0">
              <a:solidFill>
                <a:schemeClr val="dk1"/>
              </a:solidFill>
              <a:latin typeface="Anton"/>
              <a:ea typeface="Anton"/>
              <a:cs typeface="Anton"/>
              <a:sym typeface="Anton"/>
            </a:endParaRPr>
          </a:p>
        </p:txBody>
      </p:sp>
      <p:sp>
        <p:nvSpPr>
          <p:cNvPr id="2" name="TextBox 1">
            <a:extLst>
              <a:ext uri="{FF2B5EF4-FFF2-40B4-BE49-F238E27FC236}">
                <a16:creationId xmlns:a16="http://schemas.microsoft.com/office/drawing/2014/main" id="{51A420AF-C3AE-B4AC-AA58-5069CEA83FD8}"/>
              </a:ext>
            </a:extLst>
          </p:cNvPr>
          <p:cNvSpPr txBox="1"/>
          <p:nvPr/>
        </p:nvSpPr>
        <p:spPr>
          <a:xfrm>
            <a:off x="272000" y="1017726"/>
            <a:ext cx="4930667" cy="5085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139700" indent="0">
              <a:lnSpc>
                <a:spcPct val="100000"/>
              </a:lnSpc>
              <a:buNone/>
            </a:pPr>
            <a:r>
              <a:rPr lang="en-US" dirty="0">
                <a:solidFill>
                  <a:srgbClr val="FFC000"/>
                </a:solidFill>
              </a:rPr>
              <a:t>Visual diagrams </a:t>
            </a:r>
            <a:r>
              <a:rPr lang="en-US" dirty="0"/>
              <a:t>or </a:t>
            </a:r>
            <a:r>
              <a:rPr lang="en-US" dirty="0">
                <a:solidFill>
                  <a:srgbClr val="FFC000"/>
                </a:solidFill>
              </a:rPr>
              <a:t>maps</a:t>
            </a:r>
            <a:r>
              <a:rPr lang="en-US" dirty="0"/>
              <a:t> are some of the main documents that cybersecurity specialists produce and use. These diagrams reflect the topology of the networks involved. There are two main types of topologies that are drawn on these maps:</a:t>
            </a:r>
          </a:p>
        </p:txBody>
      </p:sp>
      <p:sp>
        <p:nvSpPr>
          <p:cNvPr id="3" name="TextBox 2">
            <a:extLst>
              <a:ext uri="{FF2B5EF4-FFF2-40B4-BE49-F238E27FC236}">
                <a16:creationId xmlns:a16="http://schemas.microsoft.com/office/drawing/2014/main" id="{D0AC868D-44DC-E3B7-1786-44353CA2CB53}"/>
              </a:ext>
            </a:extLst>
          </p:cNvPr>
          <p:cNvSpPr txBox="1"/>
          <p:nvPr/>
        </p:nvSpPr>
        <p:spPr>
          <a:xfrm>
            <a:off x="272000" y="2030737"/>
            <a:ext cx="3197341" cy="2151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rgbClr val="FFC000"/>
                </a:solidFill>
              </a:rPr>
              <a:t>Physical Topology</a:t>
            </a:r>
            <a:r>
              <a:rPr lang="en-US" dirty="0"/>
              <a:t> – represents the actual physical layout or structure of the networks. A physical topology can be the blueprint for a particular floor in a building, including such information as the following:</a:t>
            </a:r>
          </a:p>
          <a:p>
            <a:pPr marL="768350" lvl="1" indent="-171450">
              <a:buFont typeface="Arial" panose="020B0604020202020204" pitchFamily="34" charset="0"/>
              <a:buChar char="•"/>
            </a:pPr>
            <a:r>
              <a:rPr lang="en-US" dirty="0"/>
              <a:t>layout of offices</a:t>
            </a:r>
          </a:p>
          <a:p>
            <a:pPr marL="768350" lvl="1" indent="-171450">
              <a:buFont typeface="Arial" panose="020B0604020202020204" pitchFamily="34" charset="0"/>
              <a:buChar char="•"/>
            </a:pPr>
            <a:r>
              <a:rPr lang="en-US" dirty="0"/>
              <a:t>specific devices, types of media (wiring) connections, control rooms or wiring closets</a:t>
            </a:r>
          </a:p>
          <a:p>
            <a:pPr marL="768350" lvl="1" indent="-171450">
              <a:buFont typeface="Arial" panose="020B0604020202020204" pitchFamily="34" charset="0"/>
              <a:buChar char="•"/>
            </a:pPr>
            <a:r>
              <a:rPr lang="en-US" dirty="0"/>
              <a:t>room numbers and departments</a:t>
            </a:r>
          </a:p>
        </p:txBody>
      </p:sp>
      <p:pic>
        <p:nvPicPr>
          <p:cNvPr id="12290" name="Picture 2">
            <a:extLst>
              <a:ext uri="{FF2B5EF4-FFF2-40B4-BE49-F238E27FC236}">
                <a16:creationId xmlns:a16="http://schemas.microsoft.com/office/drawing/2014/main" id="{6B306296-7928-9DC0-D9B1-31B817CA16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21985" y="1017725"/>
            <a:ext cx="3463962" cy="38488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8627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D226E4DC-BB91-90E3-E1E3-4A6E73A92DB2}"/>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3D1B3A81-6D87-A16B-BA37-D92220770231}"/>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latin typeface="Anton"/>
                <a:ea typeface="Anton"/>
                <a:cs typeface="Anton"/>
                <a:sym typeface="Anton"/>
              </a:rPr>
              <a:t>MAC Address </a:t>
            </a:r>
            <a:endParaRPr lang="en-CA" sz="2800" dirty="0">
              <a:solidFill>
                <a:schemeClr val="dk1"/>
              </a:solidFill>
              <a:latin typeface="Anton"/>
              <a:ea typeface="Anton"/>
              <a:cs typeface="Anton"/>
              <a:sym typeface="Anton"/>
            </a:endParaRPr>
          </a:p>
        </p:txBody>
      </p:sp>
      <p:sp>
        <p:nvSpPr>
          <p:cNvPr id="2" name="TextBox 1">
            <a:extLst>
              <a:ext uri="{FF2B5EF4-FFF2-40B4-BE49-F238E27FC236}">
                <a16:creationId xmlns:a16="http://schemas.microsoft.com/office/drawing/2014/main" id="{1AE948B5-CB8E-0576-BDB6-FD182B791226}"/>
              </a:ext>
            </a:extLst>
          </p:cNvPr>
          <p:cNvSpPr txBox="1"/>
          <p:nvPr/>
        </p:nvSpPr>
        <p:spPr>
          <a:xfrm>
            <a:off x="272000" y="1017726"/>
            <a:ext cx="7809682" cy="155402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rgbClr val="FFC000"/>
                </a:solidFill>
              </a:rPr>
              <a:t>Media Access Control Addresses (MAC addresses) </a:t>
            </a:r>
            <a:r>
              <a:rPr lang="en-US" dirty="0"/>
              <a:t>are typically labelled on a physical topology diagram or identified in a table that accompanies the physical topology diagram. MAC addresses are sometimes also called physical addresses</a:t>
            </a:r>
          </a:p>
          <a:p>
            <a:pPr marL="311150" indent="-171450">
              <a:lnSpc>
                <a:spcPct val="100000"/>
              </a:lnSpc>
              <a:buFont typeface="Arial" panose="020B0604020202020204" pitchFamily="34" charset="0"/>
              <a:buChar char="•"/>
            </a:pPr>
            <a:r>
              <a:rPr lang="en-US" dirty="0">
                <a:solidFill>
                  <a:srgbClr val="FFC000"/>
                </a:solidFill>
              </a:rPr>
              <a:t>MAC address is an alphanumeric hexadecimal </a:t>
            </a:r>
            <a:r>
              <a:rPr lang="en-US" dirty="0"/>
              <a:t>series of numbers and letters that are embedded either in the NIC of the device or in the physical interface that attaches the device to the network. This address never changes, it accompanies the device regardless of the location of the device (unless it is spoofed using types of NICs/Adapters)</a:t>
            </a:r>
          </a:p>
          <a:p>
            <a:pPr marL="311150" indent="-171450">
              <a:lnSpc>
                <a:spcPct val="100000"/>
              </a:lnSpc>
              <a:buFont typeface="Arial" panose="020B0604020202020204" pitchFamily="34" charset="0"/>
              <a:buChar char="•"/>
            </a:pPr>
            <a:endParaRPr lang="en-US" dirty="0"/>
          </a:p>
        </p:txBody>
      </p:sp>
      <p:pic>
        <p:nvPicPr>
          <p:cNvPr id="13314" name="Picture 2" descr="The Manufacture ID for this MAC Address is 00 dash 04 dash &quot;-a&quot; &quot;-c&quot;. The serial number is &quot;-f&quot; 3 dash 1 &quot;-c&quot; dash &quot;-d&quot; 4. Together this is the example of a MAC Address.">
            <a:extLst>
              <a:ext uri="{FF2B5EF4-FFF2-40B4-BE49-F238E27FC236}">
                <a16:creationId xmlns:a16="http://schemas.microsoft.com/office/drawing/2014/main" id="{6C19B46E-D62E-C7DD-49F0-BD39A8DDD0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85171" y="2250141"/>
            <a:ext cx="4373656" cy="83585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B3A8222-017E-3DE4-0361-C6255E1D40EB}"/>
              </a:ext>
            </a:extLst>
          </p:cNvPr>
          <p:cNvSpPr txBox="1"/>
          <p:nvPr/>
        </p:nvSpPr>
        <p:spPr>
          <a:xfrm>
            <a:off x="272000" y="3247697"/>
            <a:ext cx="7809682" cy="155402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rgbClr val="FFC000"/>
                </a:solidFill>
              </a:rPr>
              <a:t>The first part of the MAC is the Organizational Unique Identifier (OUI) </a:t>
            </a:r>
            <a:r>
              <a:rPr lang="en-US" dirty="0"/>
              <a:t>identifies the manufacturer of the device. The second is a unique identifier or serial number for that particular device.</a:t>
            </a:r>
          </a:p>
          <a:p>
            <a:pPr marL="311150" indent="-171450">
              <a:lnSpc>
                <a:spcPct val="100000"/>
              </a:lnSpc>
              <a:buFont typeface="Arial" panose="020B0604020202020204" pitchFamily="34" charset="0"/>
              <a:buChar char="•"/>
            </a:pPr>
            <a:r>
              <a:rPr lang="en-US" dirty="0"/>
              <a:t>Lookup your devices MAC (</a:t>
            </a:r>
            <a:r>
              <a:rPr lang="en-US" dirty="0">
                <a:solidFill>
                  <a:srgbClr val="FFC000"/>
                </a:solidFill>
              </a:rPr>
              <a:t>ipconfig</a:t>
            </a:r>
            <a:r>
              <a:rPr lang="en-US" dirty="0"/>
              <a:t> on windows terminal or </a:t>
            </a:r>
            <a:r>
              <a:rPr lang="en-US" dirty="0" err="1">
                <a:solidFill>
                  <a:srgbClr val="FFC000"/>
                </a:solidFill>
              </a:rPr>
              <a:t>ifconfig</a:t>
            </a:r>
            <a:r>
              <a:rPr lang="en-US" dirty="0"/>
              <a:t> on </a:t>
            </a:r>
            <a:r>
              <a:rPr lang="en-US" dirty="0" err="1"/>
              <a:t>linux</a:t>
            </a:r>
            <a:r>
              <a:rPr lang="en-US" dirty="0"/>
              <a:t> terminal)</a:t>
            </a:r>
          </a:p>
        </p:txBody>
      </p:sp>
    </p:spTree>
    <p:extLst>
      <p:ext uri="{BB962C8B-B14F-4D97-AF65-F5344CB8AC3E}">
        <p14:creationId xmlns:p14="http://schemas.microsoft.com/office/powerpoint/2010/main" val="20843694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7ED33A43-A6CA-7FCB-B811-8B412917EF69}"/>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2ED7C1B5-77BE-F452-1C00-B6ECA6C21CC9}"/>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latin typeface="Anton"/>
                <a:ea typeface="Anton"/>
                <a:cs typeface="Anton"/>
                <a:sym typeface="Anton"/>
              </a:rPr>
              <a:t>Logical Topologies</a:t>
            </a:r>
            <a:endParaRPr lang="en-CA" sz="2800" dirty="0">
              <a:solidFill>
                <a:schemeClr val="dk1"/>
              </a:solidFill>
              <a:latin typeface="Anton"/>
              <a:ea typeface="Anton"/>
              <a:cs typeface="Anton"/>
              <a:sym typeface="Anton"/>
            </a:endParaRPr>
          </a:p>
        </p:txBody>
      </p:sp>
      <p:sp>
        <p:nvSpPr>
          <p:cNvPr id="2" name="TextBox 1">
            <a:extLst>
              <a:ext uri="{FF2B5EF4-FFF2-40B4-BE49-F238E27FC236}">
                <a16:creationId xmlns:a16="http://schemas.microsoft.com/office/drawing/2014/main" id="{94E07261-B6B0-7079-B5F1-EE95C138348F}"/>
              </a:ext>
            </a:extLst>
          </p:cNvPr>
          <p:cNvSpPr txBox="1"/>
          <p:nvPr/>
        </p:nvSpPr>
        <p:spPr>
          <a:xfrm>
            <a:off x="272001" y="1017725"/>
            <a:ext cx="4797540" cy="19339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139700" indent="0">
              <a:lnSpc>
                <a:spcPct val="100000"/>
              </a:lnSpc>
              <a:buNone/>
            </a:pPr>
            <a:r>
              <a:rPr lang="en-US" dirty="0"/>
              <a:t>The information in a logical topology doesn't necessarily show the exact location of a device, but it can reveal it indirectly. A logical topology prioritizes the movement of data inside the network. Information listed might include:</a:t>
            </a:r>
          </a:p>
          <a:p>
            <a:pPr marL="311150" indent="-171450">
              <a:lnSpc>
                <a:spcPct val="100000"/>
              </a:lnSpc>
              <a:buFont typeface="Arial" panose="020B0604020202020204" pitchFamily="34" charset="0"/>
              <a:buChar char="•"/>
            </a:pPr>
            <a:r>
              <a:rPr lang="en-US" dirty="0">
                <a:solidFill>
                  <a:srgbClr val="FFC000"/>
                </a:solidFill>
              </a:rPr>
              <a:t>name of device </a:t>
            </a:r>
            <a:r>
              <a:rPr lang="en-US" dirty="0"/>
              <a:t>(e.g. “Mail Server", “NAS“, </a:t>
            </a:r>
            <a:r>
              <a:rPr lang="en-US" dirty="0" err="1"/>
              <a:t>etc</a:t>
            </a:r>
            <a:r>
              <a:rPr lang="en-US" dirty="0"/>
              <a:t>)</a:t>
            </a:r>
          </a:p>
          <a:p>
            <a:pPr marL="311150" indent="-171450">
              <a:lnSpc>
                <a:spcPct val="100000"/>
              </a:lnSpc>
              <a:buFont typeface="Arial" panose="020B0604020202020204" pitchFamily="34" charset="0"/>
              <a:buChar char="•"/>
            </a:pPr>
            <a:r>
              <a:rPr lang="en-US" dirty="0">
                <a:solidFill>
                  <a:srgbClr val="FFC000"/>
                </a:solidFill>
              </a:rPr>
              <a:t>IP address </a:t>
            </a:r>
            <a:r>
              <a:rPr lang="en-US" dirty="0"/>
              <a:t>(e.g. 192.220.2.135)</a:t>
            </a:r>
          </a:p>
          <a:p>
            <a:pPr marL="311150" indent="-171450">
              <a:lnSpc>
                <a:spcPct val="100000"/>
              </a:lnSpc>
              <a:buFont typeface="Arial" panose="020B0604020202020204" pitchFamily="34" charset="0"/>
              <a:buChar char="•"/>
            </a:pPr>
            <a:endParaRPr lang="en-US" dirty="0"/>
          </a:p>
          <a:p>
            <a:pPr marL="139700" indent="0">
              <a:lnSpc>
                <a:spcPct val="100000"/>
              </a:lnSpc>
              <a:buNone/>
            </a:pPr>
            <a:r>
              <a:rPr lang="en-US" dirty="0">
                <a:solidFill>
                  <a:srgbClr val="FFC000"/>
                </a:solidFill>
              </a:rPr>
              <a:t>Internet Protocol (IP) </a:t>
            </a:r>
            <a:r>
              <a:rPr lang="en-US" dirty="0"/>
              <a:t>- IPs provide specific information about the location of the device to the intermediary devices along the way. It is the “mailing address” needed to deliver data packets.</a:t>
            </a:r>
          </a:p>
          <a:p>
            <a:pPr marL="139700" indent="0">
              <a:lnSpc>
                <a:spcPct val="100000"/>
              </a:lnSpc>
              <a:buNone/>
            </a:pPr>
            <a:endParaRPr lang="en-US" dirty="0"/>
          </a:p>
          <a:p>
            <a:pPr marL="139700" indent="0">
              <a:lnSpc>
                <a:spcPct val="100000"/>
              </a:lnSpc>
              <a:buNone/>
            </a:pPr>
            <a:r>
              <a:rPr lang="en-US" dirty="0"/>
              <a:t> IP addresses can be </a:t>
            </a:r>
            <a:r>
              <a:rPr lang="en-US" dirty="0">
                <a:solidFill>
                  <a:srgbClr val="FFC000"/>
                </a:solidFill>
              </a:rPr>
              <a:t>manually set </a:t>
            </a:r>
            <a:r>
              <a:rPr lang="en-US" dirty="0"/>
              <a:t>by a user in a device (called a </a:t>
            </a:r>
            <a:r>
              <a:rPr lang="en-US" dirty="0">
                <a:solidFill>
                  <a:srgbClr val="FFC000"/>
                </a:solidFill>
              </a:rPr>
              <a:t>"static"</a:t>
            </a:r>
            <a:r>
              <a:rPr lang="en-US" dirty="0"/>
              <a:t> or "fixed" address), or they can be </a:t>
            </a:r>
            <a:r>
              <a:rPr lang="en-US" dirty="0">
                <a:solidFill>
                  <a:srgbClr val="FFC000"/>
                </a:solidFill>
              </a:rPr>
              <a:t>“dynamically” </a:t>
            </a:r>
            <a:r>
              <a:rPr lang="en-US" dirty="0"/>
              <a:t>assigned by another device, typically a server or router</a:t>
            </a:r>
          </a:p>
          <a:p>
            <a:pPr marL="311150" indent="-171450">
              <a:lnSpc>
                <a:spcPct val="100000"/>
              </a:lnSpc>
              <a:buFont typeface="Arial" panose="020B0604020202020204" pitchFamily="34" charset="0"/>
              <a:buChar char="•"/>
            </a:pPr>
            <a:endParaRPr lang="en-US" dirty="0"/>
          </a:p>
          <a:p>
            <a:pPr marL="139700" indent="0">
              <a:lnSpc>
                <a:spcPct val="100000"/>
              </a:lnSpc>
              <a:buNone/>
            </a:pPr>
            <a:endParaRPr lang="en-US" dirty="0"/>
          </a:p>
        </p:txBody>
      </p:sp>
      <p:pic>
        <p:nvPicPr>
          <p:cNvPr id="14338" name="Picture 2" descr="A physical topology labels devices on a network based on their physical location; a logical topology labels devices on a network based on their device names and IP addresses.">
            <a:extLst>
              <a:ext uri="{FF2B5EF4-FFF2-40B4-BE49-F238E27FC236}">
                <a16:creationId xmlns:a16="http://schemas.microsoft.com/office/drawing/2014/main" id="{B509DE3B-7173-347E-62E0-C2C0E5FEA9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09029" y="377415"/>
            <a:ext cx="3761523" cy="43886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8012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8537EF71-3167-5595-998D-67B0F1C823C3}"/>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EC6E5714-2BAF-2675-D1A5-8D48F5A17BF7}"/>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latin typeface="Anton"/>
                <a:ea typeface="Anton"/>
                <a:cs typeface="Anton"/>
                <a:sym typeface="Anton"/>
              </a:rPr>
              <a:t>IP Addresses</a:t>
            </a:r>
            <a:endParaRPr lang="en-CA" sz="2800" dirty="0">
              <a:solidFill>
                <a:schemeClr val="dk1"/>
              </a:solidFill>
              <a:latin typeface="Anton"/>
              <a:ea typeface="Anton"/>
              <a:cs typeface="Anton"/>
              <a:sym typeface="Anton"/>
            </a:endParaRPr>
          </a:p>
        </p:txBody>
      </p:sp>
      <p:sp>
        <p:nvSpPr>
          <p:cNvPr id="2" name="TextBox 1">
            <a:extLst>
              <a:ext uri="{FF2B5EF4-FFF2-40B4-BE49-F238E27FC236}">
                <a16:creationId xmlns:a16="http://schemas.microsoft.com/office/drawing/2014/main" id="{AD1F6E79-6A58-577B-C554-2AE169282B90}"/>
              </a:ext>
            </a:extLst>
          </p:cNvPr>
          <p:cNvSpPr txBox="1"/>
          <p:nvPr/>
        </p:nvSpPr>
        <p:spPr>
          <a:xfrm>
            <a:off x="231928" y="903425"/>
            <a:ext cx="8064347" cy="14735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rgbClr val="FFC000"/>
                </a:solidFill>
              </a:rPr>
              <a:t>IP addresses </a:t>
            </a:r>
            <a:r>
              <a:rPr lang="en-US" dirty="0"/>
              <a:t>(IPv4) have four numbers in it, each separated by a dot.</a:t>
            </a:r>
          </a:p>
          <a:p>
            <a:pPr marL="311150" indent="-171450">
              <a:lnSpc>
                <a:spcPct val="100000"/>
              </a:lnSpc>
              <a:buFont typeface="Arial" panose="020B0604020202020204" pitchFamily="34" charset="0"/>
              <a:buChar char="•"/>
            </a:pPr>
            <a:r>
              <a:rPr lang="en-US" dirty="0"/>
              <a:t> Each number is called an </a:t>
            </a:r>
            <a:r>
              <a:rPr lang="en-US" dirty="0">
                <a:solidFill>
                  <a:srgbClr val="FFC000"/>
                </a:solidFill>
              </a:rPr>
              <a:t>octet</a:t>
            </a:r>
            <a:r>
              <a:rPr lang="en-US" dirty="0"/>
              <a:t> because it is made up of 8 bits in binary</a:t>
            </a:r>
          </a:p>
          <a:p>
            <a:pPr marL="311150" indent="-171450">
              <a:lnSpc>
                <a:spcPct val="100000"/>
              </a:lnSpc>
              <a:buFont typeface="Arial" panose="020B0604020202020204" pitchFamily="34" charset="0"/>
              <a:buChar char="•"/>
            </a:pPr>
            <a:r>
              <a:rPr lang="en-US" dirty="0"/>
              <a:t>IP address contains </a:t>
            </a:r>
            <a:r>
              <a:rPr lang="en-US" dirty="0">
                <a:solidFill>
                  <a:srgbClr val="FFC000"/>
                </a:solidFill>
              </a:rPr>
              <a:t>a total of 32 bits</a:t>
            </a:r>
          </a:p>
          <a:p>
            <a:pPr marL="311150" indent="-171450">
              <a:lnSpc>
                <a:spcPct val="100000"/>
              </a:lnSpc>
              <a:buFont typeface="Arial" panose="020B0604020202020204" pitchFamily="34" charset="0"/>
              <a:buChar char="•"/>
            </a:pPr>
            <a:r>
              <a:rPr lang="en-US" dirty="0">
                <a:solidFill>
                  <a:srgbClr val="FFC000"/>
                </a:solidFill>
              </a:rPr>
              <a:t> First octet</a:t>
            </a:r>
            <a:r>
              <a:rPr lang="en-US" dirty="0"/>
              <a:t> identifies the network and the remaining octets identify the possible subnetwork ("subnet"), as well as the host device or computer itself</a:t>
            </a:r>
          </a:p>
          <a:p>
            <a:pPr marL="311150" indent="-171450">
              <a:lnSpc>
                <a:spcPct val="100000"/>
              </a:lnSpc>
              <a:buFont typeface="Arial" panose="020B0604020202020204" pitchFamily="34" charset="0"/>
              <a:buChar char="•"/>
            </a:pPr>
            <a:r>
              <a:rPr lang="en-US" dirty="0">
                <a:solidFill>
                  <a:srgbClr val="FFC000"/>
                </a:solidFill>
              </a:rPr>
              <a:t>The router </a:t>
            </a:r>
            <a:r>
              <a:rPr lang="en-US" dirty="0"/>
              <a:t>applies a subnet mask over the address to reveal whether or not the host address actually does belong to a subnetwork</a:t>
            </a:r>
          </a:p>
          <a:p>
            <a:pPr marL="311150" indent="-171450">
              <a:lnSpc>
                <a:spcPct val="100000"/>
              </a:lnSpc>
              <a:buFont typeface="Arial" panose="020B0604020202020204" pitchFamily="34" charset="0"/>
              <a:buChar char="•"/>
            </a:pPr>
            <a:endParaRPr lang="en-US" dirty="0"/>
          </a:p>
        </p:txBody>
      </p:sp>
      <p:pic>
        <p:nvPicPr>
          <p:cNvPr id="7" name="Picture 6">
            <a:extLst>
              <a:ext uri="{FF2B5EF4-FFF2-40B4-BE49-F238E27FC236}">
                <a16:creationId xmlns:a16="http://schemas.microsoft.com/office/drawing/2014/main" id="{5F629E32-7459-7196-A15E-79A23077BCF6}"/>
              </a:ext>
            </a:extLst>
          </p:cNvPr>
          <p:cNvPicPr>
            <a:picLocks noChangeAspect="1"/>
          </p:cNvPicPr>
          <p:nvPr/>
        </p:nvPicPr>
        <p:blipFill rotWithShape="1">
          <a:blip r:embed="rId3"/>
          <a:srcRect l="13176" t="8518" r="13947" b="14425"/>
          <a:stretch/>
        </p:blipFill>
        <p:spPr>
          <a:xfrm>
            <a:off x="1652585" y="3121956"/>
            <a:ext cx="5709189" cy="1743965"/>
          </a:xfrm>
          <a:prstGeom prst="rect">
            <a:avLst/>
          </a:prstGeom>
        </p:spPr>
      </p:pic>
      <p:sp>
        <p:nvSpPr>
          <p:cNvPr id="10" name="TextBox 9">
            <a:extLst>
              <a:ext uri="{FF2B5EF4-FFF2-40B4-BE49-F238E27FC236}">
                <a16:creationId xmlns:a16="http://schemas.microsoft.com/office/drawing/2014/main" id="{D3469E3E-E418-5B27-7CCA-5902915EDA51}"/>
              </a:ext>
            </a:extLst>
          </p:cNvPr>
          <p:cNvSpPr txBox="1"/>
          <p:nvPr/>
        </p:nvSpPr>
        <p:spPr>
          <a:xfrm>
            <a:off x="2514600" y="2766554"/>
            <a:ext cx="4674678" cy="307777"/>
          </a:xfrm>
          <a:prstGeom prst="rect">
            <a:avLst/>
          </a:prstGeom>
          <a:noFill/>
        </p:spPr>
        <p:txBody>
          <a:bodyPr wrap="none" rtlCol="0">
            <a:spAutoFit/>
          </a:bodyPr>
          <a:lstStyle/>
          <a:p>
            <a:r>
              <a:rPr lang="en-CA" dirty="0">
                <a:solidFill>
                  <a:srgbClr val="FFC000"/>
                </a:solidFill>
              </a:rPr>
              <a:t> XXXXXXXX . XXXXXXXX . XXXXXXXX . XXXXXXXX </a:t>
            </a:r>
          </a:p>
        </p:txBody>
      </p:sp>
      <p:sp>
        <p:nvSpPr>
          <p:cNvPr id="11" name="TextBox 10">
            <a:extLst>
              <a:ext uri="{FF2B5EF4-FFF2-40B4-BE49-F238E27FC236}">
                <a16:creationId xmlns:a16="http://schemas.microsoft.com/office/drawing/2014/main" id="{4C669393-1500-6FA1-FBEF-DC15AD9726ED}"/>
              </a:ext>
            </a:extLst>
          </p:cNvPr>
          <p:cNvSpPr txBox="1"/>
          <p:nvPr/>
        </p:nvSpPr>
        <p:spPr>
          <a:xfrm>
            <a:off x="2647950" y="2293892"/>
            <a:ext cx="867545" cy="584775"/>
          </a:xfrm>
          <a:prstGeom prst="rect">
            <a:avLst/>
          </a:prstGeom>
          <a:noFill/>
        </p:spPr>
        <p:txBody>
          <a:bodyPr wrap="none" rtlCol="0">
            <a:spAutoFit/>
          </a:bodyPr>
          <a:lstStyle/>
          <a:p>
            <a:r>
              <a:rPr lang="en-CA" sz="3200" dirty="0">
                <a:solidFill>
                  <a:srgbClr val="FFC000"/>
                </a:solidFill>
              </a:rPr>
              <a:t>192</a:t>
            </a:r>
          </a:p>
        </p:txBody>
      </p:sp>
      <p:sp>
        <p:nvSpPr>
          <p:cNvPr id="12" name="TextBox 11">
            <a:extLst>
              <a:ext uri="{FF2B5EF4-FFF2-40B4-BE49-F238E27FC236}">
                <a16:creationId xmlns:a16="http://schemas.microsoft.com/office/drawing/2014/main" id="{D9AA28B2-6657-6C83-DB5D-7C8794854363}"/>
              </a:ext>
            </a:extLst>
          </p:cNvPr>
          <p:cNvSpPr txBox="1"/>
          <p:nvPr/>
        </p:nvSpPr>
        <p:spPr>
          <a:xfrm>
            <a:off x="3733029" y="2293892"/>
            <a:ext cx="867545" cy="584775"/>
          </a:xfrm>
          <a:prstGeom prst="rect">
            <a:avLst/>
          </a:prstGeom>
          <a:noFill/>
        </p:spPr>
        <p:txBody>
          <a:bodyPr wrap="none" rtlCol="0">
            <a:spAutoFit/>
          </a:bodyPr>
          <a:lstStyle/>
          <a:p>
            <a:r>
              <a:rPr lang="en-CA" sz="3200" dirty="0">
                <a:solidFill>
                  <a:srgbClr val="FFC000"/>
                </a:solidFill>
              </a:rPr>
              <a:t>168</a:t>
            </a:r>
          </a:p>
        </p:txBody>
      </p:sp>
      <p:sp>
        <p:nvSpPr>
          <p:cNvPr id="13" name="TextBox 12">
            <a:extLst>
              <a:ext uri="{FF2B5EF4-FFF2-40B4-BE49-F238E27FC236}">
                <a16:creationId xmlns:a16="http://schemas.microsoft.com/office/drawing/2014/main" id="{75141B40-3BBF-76F0-EAC1-1A62D60AA8A3}"/>
              </a:ext>
            </a:extLst>
          </p:cNvPr>
          <p:cNvSpPr txBox="1"/>
          <p:nvPr/>
        </p:nvSpPr>
        <p:spPr>
          <a:xfrm>
            <a:off x="5165059" y="2293892"/>
            <a:ext cx="412292" cy="584775"/>
          </a:xfrm>
          <a:prstGeom prst="rect">
            <a:avLst/>
          </a:prstGeom>
          <a:noFill/>
        </p:spPr>
        <p:txBody>
          <a:bodyPr wrap="none" rtlCol="0">
            <a:spAutoFit/>
          </a:bodyPr>
          <a:lstStyle/>
          <a:p>
            <a:r>
              <a:rPr lang="en-CA" sz="3200" dirty="0">
                <a:solidFill>
                  <a:srgbClr val="FFC000"/>
                </a:solidFill>
              </a:rPr>
              <a:t>1</a:t>
            </a:r>
          </a:p>
        </p:txBody>
      </p:sp>
      <p:sp>
        <p:nvSpPr>
          <p:cNvPr id="14" name="TextBox 13">
            <a:extLst>
              <a:ext uri="{FF2B5EF4-FFF2-40B4-BE49-F238E27FC236}">
                <a16:creationId xmlns:a16="http://schemas.microsoft.com/office/drawing/2014/main" id="{3006236D-3127-78C8-0EB0-49BE93F7B6AD}"/>
              </a:ext>
            </a:extLst>
          </p:cNvPr>
          <p:cNvSpPr txBox="1"/>
          <p:nvPr/>
        </p:nvSpPr>
        <p:spPr>
          <a:xfrm>
            <a:off x="6103737" y="2297180"/>
            <a:ext cx="639919" cy="584775"/>
          </a:xfrm>
          <a:prstGeom prst="rect">
            <a:avLst/>
          </a:prstGeom>
          <a:noFill/>
        </p:spPr>
        <p:txBody>
          <a:bodyPr wrap="none" rtlCol="0">
            <a:spAutoFit/>
          </a:bodyPr>
          <a:lstStyle/>
          <a:p>
            <a:r>
              <a:rPr lang="en-CA" sz="3200" dirty="0">
                <a:solidFill>
                  <a:srgbClr val="FFC000"/>
                </a:solidFill>
              </a:rPr>
              <a:t>32</a:t>
            </a:r>
          </a:p>
        </p:txBody>
      </p:sp>
      <p:sp>
        <p:nvSpPr>
          <p:cNvPr id="15" name="TextBox 14">
            <a:extLst>
              <a:ext uri="{FF2B5EF4-FFF2-40B4-BE49-F238E27FC236}">
                <a16:creationId xmlns:a16="http://schemas.microsoft.com/office/drawing/2014/main" id="{78C80CFC-618F-9432-6821-455E147FA494}"/>
              </a:ext>
            </a:extLst>
          </p:cNvPr>
          <p:cNvSpPr txBox="1"/>
          <p:nvPr/>
        </p:nvSpPr>
        <p:spPr>
          <a:xfrm>
            <a:off x="3515495" y="2312242"/>
            <a:ext cx="298480" cy="584775"/>
          </a:xfrm>
          <a:prstGeom prst="rect">
            <a:avLst/>
          </a:prstGeom>
          <a:noFill/>
        </p:spPr>
        <p:txBody>
          <a:bodyPr wrap="none" rtlCol="0">
            <a:spAutoFit/>
          </a:bodyPr>
          <a:lstStyle/>
          <a:p>
            <a:r>
              <a:rPr lang="en-CA" sz="3200" dirty="0">
                <a:solidFill>
                  <a:srgbClr val="FFC000"/>
                </a:solidFill>
              </a:rPr>
              <a:t>.</a:t>
            </a:r>
          </a:p>
        </p:txBody>
      </p:sp>
      <p:sp>
        <p:nvSpPr>
          <p:cNvPr id="16" name="TextBox 15">
            <a:extLst>
              <a:ext uri="{FF2B5EF4-FFF2-40B4-BE49-F238E27FC236}">
                <a16:creationId xmlns:a16="http://schemas.microsoft.com/office/drawing/2014/main" id="{DD3F32C1-1011-FEEA-3620-73502B3B631B}"/>
              </a:ext>
            </a:extLst>
          </p:cNvPr>
          <p:cNvSpPr txBox="1"/>
          <p:nvPr/>
        </p:nvSpPr>
        <p:spPr>
          <a:xfrm>
            <a:off x="4633627" y="2312242"/>
            <a:ext cx="298480" cy="584775"/>
          </a:xfrm>
          <a:prstGeom prst="rect">
            <a:avLst/>
          </a:prstGeom>
          <a:noFill/>
        </p:spPr>
        <p:txBody>
          <a:bodyPr wrap="none" rtlCol="0">
            <a:spAutoFit/>
          </a:bodyPr>
          <a:lstStyle/>
          <a:p>
            <a:r>
              <a:rPr lang="en-CA" sz="3200" dirty="0">
                <a:solidFill>
                  <a:srgbClr val="FFC000"/>
                </a:solidFill>
              </a:rPr>
              <a:t>.</a:t>
            </a:r>
          </a:p>
        </p:txBody>
      </p:sp>
      <p:sp>
        <p:nvSpPr>
          <p:cNvPr id="17" name="TextBox 16">
            <a:extLst>
              <a:ext uri="{FF2B5EF4-FFF2-40B4-BE49-F238E27FC236}">
                <a16:creationId xmlns:a16="http://schemas.microsoft.com/office/drawing/2014/main" id="{B9B7AB22-4319-BD24-8BA1-4FF4EE699E46}"/>
              </a:ext>
            </a:extLst>
          </p:cNvPr>
          <p:cNvSpPr txBox="1"/>
          <p:nvPr/>
        </p:nvSpPr>
        <p:spPr>
          <a:xfrm>
            <a:off x="5714418" y="2335667"/>
            <a:ext cx="298480" cy="584775"/>
          </a:xfrm>
          <a:prstGeom prst="rect">
            <a:avLst/>
          </a:prstGeom>
          <a:noFill/>
        </p:spPr>
        <p:txBody>
          <a:bodyPr wrap="none" rtlCol="0">
            <a:spAutoFit/>
          </a:bodyPr>
          <a:lstStyle/>
          <a:p>
            <a:r>
              <a:rPr lang="en-CA" sz="3200" dirty="0">
                <a:solidFill>
                  <a:srgbClr val="FFC000"/>
                </a:solidFill>
              </a:rPr>
              <a:t>.</a:t>
            </a:r>
          </a:p>
        </p:txBody>
      </p:sp>
      <p:sp>
        <p:nvSpPr>
          <p:cNvPr id="18" name="TextBox 17">
            <a:extLst>
              <a:ext uri="{FF2B5EF4-FFF2-40B4-BE49-F238E27FC236}">
                <a16:creationId xmlns:a16="http://schemas.microsoft.com/office/drawing/2014/main" id="{73981D70-EF08-E1AF-4C1B-5C8EAAA17B24}"/>
              </a:ext>
            </a:extLst>
          </p:cNvPr>
          <p:cNvSpPr txBox="1"/>
          <p:nvPr/>
        </p:nvSpPr>
        <p:spPr>
          <a:xfrm>
            <a:off x="553243" y="2417861"/>
            <a:ext cx="2095445" cy="369332"/>
          </a:xfrm>
          <a:prstGeom prst="rect">
            <a:avLst/>
          </a:prstGeom>
          <a:noFill/>
        </p:spPr>
        <p:txBody>
          <a:bodyPr wrap="none" rtlCol="0">
            <a:spAutoFit/>
          </a:bodyPr>
          <a:lstStyle/>
          <a:p>
            <a:r>
              <a:rPr lang="en-CA" sz="1800" dirty="0" err="1">
                <a:solidFill>
                  <a:srgbClr val="FFC000"/>
                </a:solidFill>
              </a:rPr>
              <a:t>cmd</a:t>
            </a:r>
            <a:r>
              <a:rPr lang="en-CA" sz="1800" dirty="0">
                <a:solidFill>
                  <a:srgbClr val="FFC000"/>
                </a:solidFill>
              </a:rPr>
              <a:t> -&gt; ipconfig -&gt; </a:t>
            </a:r>
          </a:p>
        </p:txBody>
      </p:sp>
    </p:spTree>
    <p:extLst>
      <p:ext uri="{BB962C8B-B14F-4D97-AF65-F5344CB8AC3E}">
        <p14:creationId xmlns:p14="http://schemas.microsoft.com/office/powerpoint/2010/main" val="15572679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F2F0B809-B4F2-A175-1A40-49F8CAE57384}"/>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AFFEABE3-D511-C127-EEBF-B80931843939}"/>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latin typeface="Anton"/>
                <a:ea typeface="Anton"/>
                <a:cs typeface="Anton"/>
                <a:sym typeface="Anton"/>
              </a:rPr>
              <a:t>IP Addresses – Converting Binary Code</a:t>
            </a:r>
            <a:endParaRPr lang="en-CA" sz="2800" dirty="0">
              <a:solidFill>
                <a:schemeClr val="dk1"/>
              </a:solidFill>
              <a:latin typeface="Anton"/>
              <a:ea typeface="Anton"/>
              <a:cs typeface="Anton"/>
              <a:sym typeface="Anton"/>
            </a:endParaRPr>
          </a:p>
        </p:txBody>
      </p:sp>
      <p:graphicFrame>
        <p:nvGraphicFramePr>
          <p:cNvPr id="3" name="Table 2">
            <a:extLst>
              <a:ext uri="{FF2B5EF4-FFF2-40B4-BE49-F238E27FC236}">
                <a16:creationId xmlns:a16="http://schemas.microsoft.com/office/drawing/2014/main" id="{20882CFA-9856-5613-2A10-B36710DBFA16}"/>
              </a:ext>
            </a:extLst>
          </p:cNvPr>
          <p:cNvGraphicFramePr>
            <a:graphicFrameLocks noGrp="1"/>
          </p:cNvGraphicFramePr>
          <p:nvPr>
            <p:extLst>
              <p:ext uri="{D42A27DB-BD31-4B8C-83A1-F6EECF244321}">
                <p14:modId xmlns:p14="http://schemas.microsoft.com/office/powerpoint/2010/main" val="425321602"/>
              </p:ext>
            </p:extLst>
          </p:nvPr>
        </p:nvGraphicFramePr>
        <p:xfrm>
          <a:off x="454129" y="1170382"/>
          <a:ext cx="3586444" cy="1354000"/>
        </p:xfrm>
        <a:graphic>
          <a:graphicData uri="http://schemas.openxmlformats.org/drawingml/2006/table">
            <a:tbl>
              <a:tblPr firstRow="1" bandRow="1">
                <a:tableStyleId>{9577CEE3-539C-40FE-893D-AA8995659627}</a:tableStyleId>
              </a:tblPr>
              <a:tblGrid>
                <a:gridCol w="896611">
                  <a:extLst>
                    <a:ext uri="{9D8B030D-6E8A-4147-A177-3AD203B41FA5}">
                      <a16:colId xmlns:a16="http://schemas.microsoft.com/office/drawing/2014/main" val="1677480646"/>
                    </a:ext>
                  </a:extLst>
                </a:gridCol>
                <a:gridCol w="896611">
                  <a:extLst>
                    <a:ext uri="{9D8B030D-6E8A-4147-A177-3AD203B41FA5}">
                      <a16:colId xmlns:a16="http://schemas.microsoft.com/office/drawing/2014/main" val="2412167826"/>
                    </a:ext>
                  </a:extLst>
                </a:gridCol>
                <a:gridCol w="896611">
                  <a:extLst>
                    <a:ext uri="{9D8B030D-6E8A-4147-A177-3AD203B41FA5}">
                      <a16:colId xmlns:a16="http://schemas.microsoft.com/office/drawing/2014/main" val="2039677817"/>
                    </a:ext>
                  </a:extLst>
                </a:gridCol>
                <a:gridCol w="896611">
                  <a:extLst>
                    <a:ext uri="{9D8B030D-6E8A-4147-A177-3AD203B41FA5}">
                      <a16:colId xmlns:a16="http://schemas.microsoft.com/office/drawing/2014/main" val="33333260"/>
                    </a:ext>
                  </a:extLst>
                </a:gridCol>
              </a:tblGrid>
              <a:tr h="517706">
                <a:tc>
                  <a:txBody>
                    <a:bodyPr/>
                    <a:lstStyle/>
                    <a:p>
                      <a:pPr algn="ctr"/>
                      <a:r>
                        <a:rPr lang="en-CA" sz="1000" dirty="0">
                          <a:solidFill>
                            <a:schemeClr val="accent6"/>
                          </a:solidFill>
                        </a:rPr>
                        <a:t>Octet 1</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Octet 2</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Octet 3</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Octet 4</a:t>
                      </a:r>
                    </a:p>
                  </a:txBody>
                  <a:tcPr anchor="ctr"/>
                </a:tc>
                <a:extLst>
                  <a:ext uri="{0D108BD9-81ED-4DB2-BD59-A6C34878D82A}">
                    <a16:rowId xmlns:a16="http://schemas.microsoft.com/office/drawing/2014/main" val="3101799514"/>
                  </a:ext>
                </a:extLst>
              </a:tr>
              <a:tr h="517706">
                <a:tc>
                  <a:txBody>
                    <a:bodyPr/>
                    <a:lstStyle/>
                    <a:p>
                      <a:pPr algn="ctr"/>
                      <a:r>
                        <a:rPr lang="en-CA" sz="1000" dirty="0">
                          <a:solidFill>
                            <a:schemeClr val="accent6"/>
                          </a:solidFill>
                        </a:rPr>
                        <a:t>8bits</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8bits</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8bits</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8bits</a:t>
                      </a:r>
                    </a:p>
                  </a:txBody>
                  <a:tcPr anchor="ctr"/>
                </a:tc>
                <a:extLst>
                  <a:ext uri="{0D108BD9-81ED-4DB2-BD59-A6C34878D82A}">
                    <a16:rowId xmlns:a16="http://schemas.microsoft.com/office/drawing/2014/main" val="4154560357"/>
                  </a:ext>
                </a:extLst>
              </a:tr>
              <a:tr h="318588">
                <a:tc>
                  <a:txBody>
                    <a:bodyPr/>
                    <a:lstStyle/>
                    <a:p>
                      <a:pPr algn="ctr"/>
                      <a:r>
                        <a:rPr lang="en-CA" sz="1000" dirty="0">
                          <a:solidFill>
                            <a:schemeClr val="accent6"/>
                          </a:solidFill>
                        </a:rPr>
                        <a:t>XXXXXXXX</a:t>
                      </a:r>
                    </a:p>
                  </a:txBody>
                  <a:tcPr/>
                </a:tc>
                <a:tc>
                  <a:txBody>
                    <a:bodyPr/>
                    <a:lstStyle/>
                    <a:p>
                      <a:pPr algn="ctr"/>
                      <a:r>
                        <a:rPr lang="en-CA" sz="1000" dirty="0">
                          <a:solidFill>
                            <a:schemeClr val="accent6"/>
                          </a:solidFill>
                        </a:rPr>
                        <a:t>XXXXXXXX</a:t>
                      </a:r>
                    </a:p>
                  </a:txBody>
                  <a:tcPr/>
                </a:tc>
                <a:tc>
                  <a:txBody>
                    <a:bodyPr/>
                    <a:lstStyle/>
                    <a:p>
                      <a:pPr algn="ctr"/>
                      <a:r>
                        <a:rPr lang="en-CA" sz="1000" dirty="0">
                          <a:solidFill>
                            <a:schemeClr val="accent6"/>
                          </a:solidFill>
                        </a:rPr>
                        <a:t>XXXXXXXX</a:t>
                      </a:r>
                    </a:p>
                  </a:txBody>
                  <a:tcPr/>
                </a:tc>
                <a:tc>
                  <a:txBody>
                    <a:bodyPr/>
                    <a:lstStyle/>
                    <a:p>
                      <a:pPr algn="ctr"/>
                      <a:r>
                        <a:rPr lang="en-CA" sz="1000" dirty="0">
                          <a:solidFill>
                            <a:schemeClr val="accent6"/>
                          </a:solidFill>
                        </a:rPr>
                        <a:t>XXXXXXXX</a:t>
                      </a:r>
                    </a:p>
                  </a:txBody>
                  <a:tcPr/>
                </a:tc>
                <a:extLst>
                  <a:ext uri="{0D108BD9-81ED-4DB2-BD59-A6C34878D82A}">
                    <a16:rowId xmlns:a16="http://schemas.microsoft.com/office/drawing/2014/main" val="289038111"/>
                  </a:ext>
                </a:extLst>
              </a:tr>
            </a:tbl>
          </a:graphicData>
        </a:graphic>
      </p:graphicFrame>
      <p:cxnSp>
        <p:nvCxnSpPr>
          <p:cNvPr id="5" name="Straight Arrow Connector 4">
            <a:extLst>
              <a:ext uri="{FF2B5EF4-FFF2-40B4-BE49-F238E27FC236}">
                <a16:creationId xmlns:a16="http://schemas.microsoft.com/office/drawing/2014/main" id="{A9CAA106-D8A6-0F56-653F-13949A18FBBF}"/>
              </a:ext>
            </a:extLst>
          </p:cNvPr>
          <p:cNvCxnSpPr>
            <a:cxnSpLocks/>
          </p:cNvCxnSpPr>
          <p:nvPr/>
        </p:nvCxnSpPr>
        <p:spPr>
          <a:xfrm flipV="1">
            <a:off x="3294552" y="2460724"/>
            <a:ext cx="0" cy="276225"/>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2BD6303-166C-21BC-EDE4-BC02823B0510}"/>
              </a:ext>
            </a:extLst>
          </p:cNvPr>
          <p:cNvSpPr txBox="1"/>
          <p:nvPr/>
        </p:nvSpPr>
        <p:spPr>
          <a:xfrm>
            <a:off x="3189777" y="2727424"/>
            <a:ext cx="1990725" cy="307777"/>
          </a:xfrm>
          <a:prstGeom prst="rect">
            <a:avLst/>
          </a:prstGeom>
          <a:noFill/>
        </p:spPr>
        <p:txBody>
          <a:bodyPr wrap="square" rtlCol="0">
            <a:spAutoFit/>
          </a:bodyPr>
          <a:lstStyle/>
          <a:p>
            <a:r>
              <a:rPr lang="en-CA" dirty="0">
                <a:solidFill>
                  <a:schemeClr val="accent6"/>
                </a:solidFill>
              </a:rPr>
              <a:t>One Bit (“0” or “1”)</a:t>
            </a:r>
          </a:p>
        </p:txBody>
      </p:sp>
      <p:graphicFrame>
        <p:nvGraphicFramePr>
          <p:cNvPr id="8" name="Table 7">
            <a:extLst>
              <a:ext uri="{FF2B5EF4-FFF2-40B4-BE49-F238E27FC236}">
                <a16:creationId xmlns:a16="http://schemas.microsoft.com/office/drawing/2014/main" id="{625C3DEA-2495-6807-6E43-FCEF849B6173}"/>
              </a:ext>
            </a:extLst>
          </p:cNvPr>
          <p:cNvGraphicFramePr>
            <a:graphicFrameLocks noGrp="1"/>
          </p:cNvGraphicFramePr>
          <p:nvPr>
            <p:extLst>
              <p:ext uri="{D42A27DB-BD31-4B8C-83A1-F6EECF244321}">
                <p14:modId xmlns:p14="http://schemas.microsoft.com/office/powerpoint/2010/main" val="1825119799"/>
              </p:ext>
            </p:extLst>
          </p:nvPr>
        </p:nvGraphicFramePr>
        <p:xfrm>
          <a:off x="454129" y="3238243"/>
          <a:ext cx="6096000" cy="1483360"/>
        </p:xfrm>
        <a:graphic>
          <a:graphicData uri="http://schemas.openxmlformats.org/drawingml/2006/table">
            <a:tbl>
              <a:tblPr firstRow="1" bandRow="1">
                <a:tableStyleId>{9577CEE3-539C-40FE-893D-AA8995659627}</a:tableStyleId>
              </a:tblPr>
              <a:tblGrid>
                <a:gridCol w="762000">
                  <a:extLst>
                    <a:ext uri="{9D8B030D-6E8A-4147-A177-3AD203B41FA5}">
                      <a16:colId xmlns:a16="http://schemas.microsoft.com/office/drawing/2014/main" val="1507297314"/>
                    </a:ext>
                  </a:extLst>
                </a:gridCol>
                <a:gridCol w="762000">
                  <a:extLst>
                    <a:ext uri="{9D8B030D-6E8A-4147-A177-3AD203B41FA5}">
                      <a16:colId xmlns:a16="http://schemas.microsoft.com/office/drawing/2014/main" val="645491423"/>
                    </a:ext>
                  </a:extLst>
                </a:gridCol>
                <a:gridCol w="762000">
                  <a:extLst>
                    <a:ext uri="{9D8B030D-6E8A-4147-A177-3AD203B41FA5}">
                      <a16:colId xmlns:a16="http://schemas.microsoft.com/office/drawing/2014/main" val="214115226"/>
                    </a:ext>
                  </a:extLst>
                </a:gridCol>
                <a:gridCol w="762000">
                  <a:extLst>
                    <a:ext uri="{9D8B030D-6E8A-4147-A177-3AD203B41FA5}">
                      <a16:colId xmlns:a16="http://schemas.microsoft.com/office/drawing/2014/main" val="2320691604"/>
                    </a:ext>
                  </a:extLst>
                </a:gridCol>
                <a:gridCol w="762000">
                  <a:extLst>
                    <a:ext uri="{9D8B030D-6E8A-4147-A177-3AD203B41FA5}">
                      <a16:colId xmlns:a16="http://schemas.microsoft.com/office/drawing/2014/main" val="1135159679"/>
                    </a:ext>
                  </a:extLst>
                </a:gridCol>
                <a:gridCol w="762000">
                  <a:extLst>
                    <a:ext uri="{9D8B030D-6E8A-4147-A177-3AD203B41FA5}">
                      <a16:colId xmlns:a16="http://schemas.microsoft.com/office/drawing/2014/main" val="3141133435"/>
                    </a:ext>
                  </a:extLst>
                </a:gridCol>
                <a:gridCol w="762000">
                  <a:extLst>
                    <a:ext uri="{9D8B030D-6E8A-4147-A177-3AD203B41FA5}">
                      <a16:colId xmlns:a16="http://schemas.microsoft.com/office/drawing/2014/main" val="73793530"/>
                    </a:ext>
                  </a:extLst>
                </a:gridCol>
                <a:gridCol w="762000">
                  <a:extLst>
                    <a:ext uri="{9D8B030D-6E8A-4147-A177-3AD203B41FA5}">
                      <a16:colId xmlns:a16="http://schemas.microsoft.com/office/drawing/2014/main" val="3723250534"/>
                    </a:ext>
                  </a:extLst>
                </a:gridCol>
              </a:tblGrid>
              <a:tr h="370840">
                <a:tc gridSpan="8">
                  <a:txBody>
                    <a:bodyPr/>
                    <a:lstStyle/>
                    <a:p>
                      <a:pPr algn="ctr"/>
                      <a:r>
                        <a:rPr lang="en-CA" dirty="0">
                          <a:solidFill>
                            <a:srgbClr val="FFC000"/>
                          </a:solidFill>
                        </a:rPr>
                        <a:t>Octet 1 (Class C)</a:t>
                      </a:r>
                    </a:p>
                  </a:txBody>
                  <a:tcPr anchor="ctr"/>
                </a:tc>
                <a:tc hMerge="1">
                  <a:txBody>
                    <a:bodyPr/>
                    <a:lstStyle/>
                    <a:p>
                      <a:endParaRPr lang="en-CA" dirty="0"/>
                    </a:p>
                  </a:txBody>
                  <a:tcPr/>
                </a:tc>
                <a:tc hMerge="1">
                  <a:txBody>
                    <a:bodyPr/>
                    <a:lstStyle/>
                    <a:p>
                      <a:endParaRPr lang="en-CA" dirty="0"/>
                    </a:p>
                  </a:txBody>
                  <a:tcPr/>
                </a:tc>
                <a:tc hMerge="1">
                  <a:txBody>
                    <a:bodyPr/>
                    <a:lstStyle/>
                    <a:p>
                      <a:endParaRPr lang="en-CA" dirty="0"/>
                    </a:p>
                  </a:txBody>
                  <a:tcPr/>
                </a:tc>
                <a:tc hMerge="1">
                  <a:txBody>
                    <a:bodyPr/>
                    <a:lstStyle/>
                    <a:p>
                      <a:endParaRPr lang="en-CA" dirty="0"/>
                    </a:p>
                  </a:txBody>
                  <a:tcPr/>
                </a:tc>
                <a:tc hMerge="1">
                  <a:txBody>
                    <a:bodyPr/>
                    <a:lstStyle/>
                    <a:p>
                      <a:endParaRPr lang="en-CA" dirty="0"/>
                    </a:p>
                  </a:txBody>
                  <a:tcPr/>
                </a:tc>
                <a:tc hMerge="1">
                  <a:txBody>
                    <a:bodyPr/>
                    <a:lstStyle/>
                    <a:p>
                      <a:endParaRPr lang="en-CA" dirty="0"/>
                    </a:p>
                  </a:txBody>
                  <a:tcPr/>
                </a:tc>
                <a:tc hMerge="1">
                  <a:txBody>
                    <a:bodyPr/>
                    <a:lstStyle/>
                    <a:p>
                      <a:endParaRPr lang="en-CA" dirty="0"/>
                    </a:p>
                  </a:txBody>
                  <a:tcPr/>
                </a:tc>
                <a:extLst>
                  <a:ext uri="{0D108BD9-81ED-4DB2-BD59-A6C34878D82A}">
                    <a16:rowId xmlns:a16="http://schemas.microsoft.com/office/drawing/2014/main" val="3647754614"/>
                  </a:ext>
                </a:extLst>
              </a:tr>
              <a:tr h="370840">
                <a:tc>
                  <a:txBody>
                    <a:bodyPr/>
                    <a:lstStyle/>
                    <a:p>
                      <a:pPr algn="ctr"/>
                      <a:r>
                        <a:rPr lang="en-CA" dirty="0">
                          <a:solidFill>
                            <a:schemeClr val="accent6"/>
                          </a:solidFill>
                        </a:rPr>
                        <a:t>128</a:t>
                      </a:r>
                    </a:p>
                  </a:txBody>
                  <a:tcPr>
                    <a:solidFill>
                      <a:schemeClr val="accent6">
                        <a:lumMod val="50000"/>
                      </a:schemeClr>
                    </a:solidFill>
                  </a:tcPr>
                </a:tc>
                <a:tc>
                  <a:txBody>
                    <a:bodyPr/>
                    <a:lstStyle/>
                    <a:p>
                      <a:pPr algn="ctr"/>
                      <a:r>
                        <a:rPr lang="en-CA" dirty="0">
                          <a:solidFill>
                            <a:schemeClr val="accent6"/>
                          </a:solidFill>
                        </a:rPr>
                        <a:t>64</a:t>
                      </a:r>
                    </a:p>
                  </a:txBody>
                  <a:tcPr>
                    <a:solidFill>
                      <a:schemeClr val="accent6">
                        <a:lumMod val="50000"/>
                      </a:schemeClr>
                    </a:solidFill>
                  </a:tcPr>
                </a:tc>
                <a:tc>
                  <a:txBody>
                    <a:bodyPr/>
                    <a:lstStyle/>
                    <a:p>
                      <a:pPr algn="ctr"/>
                      <a:r>
                        <a:rPr lang="en-CA" dirty="0">
                          <a:solidFill>
                            <a:schemeClr val="accent6"/>
                          </a:solidFill>
                        </a:rPr>
                        <a:t>32</a:t>
                      </a:r>
                    </a:p>
                  </a:txBody>
                  <a:tcPr>
                    <a:solidFill>
                      <a:schemeClr val="accent6">
                        <a:lumMod val="50000"/>
                      </a:schemeClr>
                    </a:solidFill>
                  </a:tcPr>
                </a:tc>
                <a:tc>
                  <a:txBody>
                    <a:bodyPr/>
                    <a:lstStyle/>
                    <a:p>
                      <a:pPr algn="ctr"/>
                      <a:r>
                        <a:rPr lang="en-CA" dirty="0">
                          <a:solidFill>
                            <a:schemeClr val="accent6"/>
                          </a:solidFill>
                        </a:rPr>
                        <a:t>16</a:t>
                      </a:r>
                    </a:p>
                  </a:txBody>
                  <a:tcPr>
                    <a:solidFill>
                      <a:schemeClr val="accent6">
                        <a:lumMod val="50000"/>
                      </a:schemeClr>
                    </a:solidFill>
                  </a:tcPr>
                </a:tc>
                <a:tc>
                  <a:txBody>
                    <a:bodyPr/>
                    <a:lstStyle/>
                    <a:p>
                      <a:pPr algn="ctr"/>
                      <a:r>
                        <a:rPr lang="en-CA" dirty="0">
                          <a:solidFill>
                            <a:schemeClr val="accent6"/>
                          </a:solidFill>
                        </a:rPr>
                        <a:t>8</a:t>
                      </a:r>
                    </a:p>
                  </a:txBody>
                  <a:tcPr>
                    <a:solidFill>
                      <a:schemeClr val="accent6">
                        <a:lumMod val="50000"/>
                      </a:schemeClr>
                    </a:solidFill>
                  </a:tcPr>
                </a:tc>
                <a:tc>
                  <a:txBody>
                    <a:bodyPr/>
                    <a:lstStyle/>
                    <a:p>
                      <a:pPr algn="ctr"/>
                      <a:r>
                        <a:rPr lang="en-CA" dirty="0">
                          <a:solidFill>
                            <a:schemeClr val="accent6"/>
                          </a:solidFill>
                        </a:rPr>
                        <a:t>4</a:t>
                      </a:r>
                    </a:p>
                  </a:txBody>
                  <a:tcPr>
                    <a:solidFill>
                      <a:schemeClr val="accent6">
                        <a:lumMod val="50000"/>
                      </a:schemeClr>
                    </a:solidFill>
                  </a:tcPr>
                </a:tc>
                <a:tc>
                  <a:txBody>
                    <a:bodyPr/>
                    <a:lstStyle/>
                    <a:p>
                      <a:pPr algn="ctr"/>
                      <a:r>
                        <a:rPr lang="en-CA" dirty="0">
                          <a:solidFill>
                            <a:schemeClr val="accent6"/>
                          </a:solidFill>
                        </a:rPr>
                        <a:t>2</a:t>
                      </a:r>
                    </a:p>
                  </a:txBody>
                  <a:tcPr>
                    <a:solidFill>
                      <a:schemeClr val="accent6">
                        <a:lumMod val="50000"/>
                      </a:schemeClr>
                    </a:solidFill>
                  </a:tcPr>
                </a:tc>
                <a:tc>
                  <a:txBody>
                    <a:bodyPr/>
                    <a:lstStyle/>
                    <a:p>
                      <a:pPr algn="ctr"/>
                      <a:r>
                        <a:rPr lang="en-CA" dirty="0">
                          <a:solidFill>
                            <a:schemeClr val="accent6"/>
                          </a:solidFill>
                        </a:rPr>
                        <a:t>1</a:t>
                      </a:r>
                    </a:p>
                  </a:txBody>
                  <a:tcPr>
                    <a:solidFill>
                      <a:schemeClr val="accent6">
                        <a:lumMod val="50000"/>
                      </a:schemeClr>
                    </a:solidFill>
                  </a:tcPr>
                </a:tc>
                <a:extLst>
                  <a:ext uri="{0D108BD9-81ED-4DB2-BD59-A6C34878D82A}">
                    <a16:rowId xmlns:a16="http://schemas.microsoft.com/office/drawing/2014/main" val="2297974020"/>
                  </a:ext>
                </a:extLst>
              </a:tr>
              <a:tr h="370840">
                <a:tc>
                  <a:txBody>
                    <a:bodyPr/>
                    <a:lstStyle/>
                    <a:p>
                      <a:pPr algn="ctr"/>
                      <a:r>
                        <a:rPr lang="en-CA" dirty="0">
                          <a:solidFill>
                            <a:schemeClr val="accent6"/>
                          </a:solidFill>
                        </a:rPr>
                        <a:t>1</a:t>
                      </a:r>
                    </a:p>
                  </a:txBody>
                  <a:tcPr/>
                </a:tc>
                <a:tc>
                  <a:txBody>
                    <a:bodyPr/>
                    <a:lstStyle/>
                    <a:p>
                      <a:pPr algn="ctr"/>
                      <a:r>
                        <a:rPr lang="en-CA" dirty="0">
                          <a:solidFill>
                            <a:schemeClr val="accent6"/>
                          </a:solidFill>
                        </a:rPr>
                        <a:t>1</a:t>
                      </a:r>
                    </a:p>
                  </a:txBody>
                  <a:tcPr/>
                </a:tc>
                <a:tc>
                  <a:txBody>
                    <a:bodyPr/>
                    <a:lstStyle/>
                    <a:p>
                      <a:pPr algn="ctr"/>
                      <a:r>
                        <a:rPr lang="en-CA" dirty="0">
                          <a:solidFill>
                            <a:schemeClr val="accent6"/>
                          </a:solidFill>
                        </a:rPr>
                        <a:t>0</a:t>
                      </a:r>
                    </a:p>
                  </a:txBody>
                  <a:tcPr/>
                </a:tc>
                <a:tc>
                  <a:txBody>
                    <a:bodyPr/>
                    <a:lstStyle/>
                    <a:p>
                      <a:pPr algn="ctr"/>
                      <a:r>
                        <a:rPr lang="en-CA" dirty="0">
                          <a:solidFill>
                            <a:schemeClr val="accent6"/>
                          </a:solidFill>
                        </a:rPr>
                        <a:t>0</a:t>
                      </a:r>
                    </a:p>
                  </a:txBody>
                  <a:tcPr/>
                </a:tc>
                <a:tc>
                  <a:txBody>
                    <a:bodyPr/>
                    <a:lstStyle/>
                    <a:p>
                      <a:pPr algn="ctr"/>
                      <a:r>
                        <a:rPr lang="en-CA" dirty="0">
                          <a:solidFill>
                            <a:schemeClr val="accent6"/>
                          </a:solidFill>
                        </a:rPr>
                        <a:t>0</a:t>
                      </a:r>
                    </a:p>
                  </a:txBody>
                  <a:tcPr/>
                </a:tc>
                <a:tc>
                  <a:txBody>
                    <a:bodyPr/>
                    <a:lstStyle/>
                    <a:p>
                      <a:pPr algn="ctr"/>
                      <a:r>
                        <a:rPr lang="en-CA" dirty="0">
                          <a:solidFill>
                            <a:schemeClr val="accent6"/>
                          </a:solidFill>
                        </a:rPr>
                        <a:t>0</a:t>
                      </a:r>
                    </a:p>
                  </a:txBody>
                  <a:tcPr/>
                </a:tc>
                <a:tc>
                  <a:txBody>
                    <a:bodyPr/>
                    <a:lstStyle/>
                    <a:p>
                      <a:pPr algn="ctr"/>
                      <a:r>
                        <a:rPr lang="en-CA" dirty="0">
                          <a:solidFill>
                            <a:schemeClr val="accent6"/>
                          </a:solidFill>
                        </a:rPr>
                        <a:t>0</a:t>
                      </a:r>
                    </a:p>
                  </a:txBody>
                  <a:tcPr/>
                </a:tc>
                <a:tc>
                  <a:txBody>
                    <a:bodyPr/>
                    <a:lstStyle/>
                    <a:p>
                      <a:pPr algn="ctr"/>
                      <a:r>
                        <a:rPr lang="en-CA" dirty="0">
                          <a:solidFill>
                            <a:schemeClr val="accent6"/>
                          </a:solidFill>
                        </a:rPr>
                        <a:t>0</a:t>
                      </a:r>
                    </a:p>
                  </a:txBody>
                  <a:tcPr/>
                </a:tc>
                <a:extLst>
                  <a:ext uri="{0D108BD9-81ED-4DB2-BD59-A6C34878D82A}">
                    <a16:rowId xmlns:a16="http://schemas.microsoft.com/office/drawing/2014/main" val="2522048384"/>
                  </a:ext>
                </a:extLst>
              </a:tr>
              <a:tr h="370840">
                <a:tc>
                  <a:txBody>
                    <a:bodyPr/>
                    <a:lstStyle/>
                    <a:p>
                      <a:pPr algn="ctr"/>
                      <a:r>
                        <a:rPr lang="en-CA" dirty="0">
                          <a:solidFill>
                            <a:schemeClr val="accent6"/>
                          </a:solidFill>
                        </a:rPr>
                        <a:t>1</a:t>
                      </a:r>
                    </a:p>
                  </a:txBody>
                  <a:tcPr/>
                </a:tc>
                <a:tc>
                  <a:txBody>
                    <a:bodyPr/>
                    <a:lstStyle/>
                    <a:p>
                      <a:pPr algn="ctr"/>
                      <a:r>
                        <a:rPr lang="en-CA" dirty="0">
                          <a:solidFill>
                            <a:schemeClr val="accent6"/>
                          </a:solidFill>
                        </a:rPr>
                        <a:t>1</a:t>
                      </a:r>
                    </a:p>
                  </a:txBody>
                  <a:tcPr/>
                </a:tc>
                <a:tc>
                  <a:txBody>
                    <a:bodyPr/>
                    <a:lstStyle/>
                    <a:p>
                      <a:pPr algn="ctr"/>
                      <a:r>
                        <a:rPr lang="en-CA" dirty="0">
                          <a:solidFill>
                            <a:schemeClr val="accent6"/>
                          </a:solidFill>
                        </a:rPr>
                        <a:t>0</a:t>
                      </a:r>
                    </a:p>
                  </a:txBody>
                  <a:tcPr/>
                </a:tc>
                <a:tc>
                  <a:txBody>
                    <a:bodyPr/>
                    <a:lstStyle/>
                    <a:p>
                      <a:pPr algn="ctr"/>
                      <a:r>
                        <a:rPr lang="en-CA" dirty="0">
                          <a:solidFill>
                            <a:schemeClr val="accent6"/>
                          </a:solidFill>
                        </a:rPr>
                        <a:t>1</a:t>
                      </a:r>
                    </a:p>
                  </a:txBody>
                  <a:tcPr/>
                </a:tc>
                <a:tc>
                  <a:txBody>
                    <a:bodyPr/>
                    <a:lstStyle/>
                    <a:p>
                      <a:pPr algn="ctr"/>
                      <a:r>
                        <a:rPr lang="en-CA" dirty="0">
                          <a:solidFill>
                            <a:schemeClr val="accent6"/>
                          </a:solidFill>
                        </a:rPr>
                        <a:t>1</a:t>
                      </a:r>
                    </a:p>
                  </a:txBody>
                  <a:tcPr/>
                </a:tc>
                <a:tc>
                  <a:txBody>
                    <a:bodyPr/>
                    <a:lstStyle/>
                    <a:p>
                      <a:pPr algn="ctr"/>
                      <a:r>
                        <a:rPr lang="en-CA" dirty="0">
                          <a:solidFill>
                            <a:schemeClr val="accent6"/>
                          </a:solidFill>
                        </a:rPr>
                        <a:t>1</a:t>
                      </a:r>
                    </a:p>
                  </a:txBody>
                  <a:tcPr/>
                </a:tc>
                <a:tc>
                  <a:txBody>
                    <a:bodyPr/>
                    <a:lstStyle/>
                    <a:p>
                      <a:pPr algn="ctr"/>
                      <a:r>
                        <a:rPr lang="en-CA" dirty="0">
                          <a:solidFill>
                            <a:schemeClr val="accent6"/>
                          </a:solidFill>
                        </a:rPr>
                        <a:t>1</a:t>
                      </a:r>
                    </a:p>
                  </a:txBody>
                  <a:tcPr/>
                </a:tc>
                <a:tc>
                  <a:txBody>
                    <a:bodyPr/>
                    <a:lstStyle/>
                    <a:p>
                      <a:pPr algn="ctr"/>
                      <a:r>
                        <a:rPr lang="en-CA" dirty="0">
                          <a:solidFill>
                            <a:schemeClr val="accent6"/>
                          </a:solidFill>
                        </a:rPr>
                        <a:t>1</a:t>
                      </a:r>
                    </a:p>
                  </a:txBody>
                  <a:tcPr/>
                </a:tc>
                <a:extLst>
                  <a:ext uri="{0D108BD9-81ED-4DB2-BD59-A6C34878D82A}">
                    <a16:rowId xmlns:a16="http://schemas.microsoft.com/office/drawing/2014/main" val="63822769"/>
                  </a:ext>
                </a:extLst>
              </a:tr>
            </a:tbl>
          </a:graphicData>
        </a:graphic>
      </p:graphicFrame>
      <p:sp>
        <p:nvSpPr>
          <p:cNvPr id="10" name="TextBox 9">
            <a:extLst>
              <a:ext uri="{FF2B5EF4-FFF2-40B4-BE49-F238E27FC236}">
                <a16:creationId xmlns:a16="http://schemas.microsoft.com/office/drawing/2014/main" id="{26A76DFF-3D7F-8755-99D1-3AAAE3133BBB}"/>
              </a:ext>
            </a:extLst>
          </p:cNvPr>
          <p:cNvSpPr txBox="1"/>
          <p:nvPr/>
        </p:nvSpPr>
        <p:spPr>
          <a:xfrm>
            <a:off x="6550129" y="3979923"/>
            <a:ext cx="1386918" cy="307777"/>
          </a:xfrm>
          <a:prstGeom prst="rect">
            <a:avLst/>
          </a:prstGeom>
          <a:noFill/>
        </p:spPr>
        <p:txBody>
          <a:bodyPr wrap="none" rtlCol="0">
            <a:spAutoFit/>
          </a:bodyPr>
          <a:lstStyle/>
          <a:p>
            <a:r>
              <a:rPr lang="en-CA" dirty="0">
                <a:solidFill>
                  <a:schemeClr val="accent6"/>
                </a:solidFill>
              </a:rPr>
              <a:t>128 + 64 = </a:t>
            </a:r>
            <a:r>
              <a:rPr lang="en-CA" dirty="0">
                <a:solidFill>
                  <a:srgbClr val="FFC000"/>
                </a:solidFill>
              </a:rPr>
              <a:t>192</a:t>
            </a:r>
          </a:p>
        </p:txBody>
      </p:sp>
      <p:sp>
        <p:nvSpPr>
          <p:cNvPr id="11" name="TextBox 10">
            <a:extLst>
              <a:ext uri="{FF2B5EF4-FFF2-40B4-BE49-F238E27FC236}">
                <a16:creationId xmlns:a16="http://schemas.microsoft.com/office/drawing/2014/main" id="{FB0C87C1-55EF-11BB-014E-6DEF4B292DE4}"/>
              </a:ext>
            </a:extLst>
          </p:cNvPr>
          <p:cNvSpPr txBox="1"/>
          <p:nvPr/>
        </p:nvSpPr>
        <p:spPr>
          <a:xfrm>
            <a:off x="6581426" y="4369774"/>
            <a:ext cx="2404826" cy="307777"/>
          </a:xfrm>
          <a:prstGeom prst="rect">
            <a:avLst/>
          </a:prstGeom>
          <a:noFill/>
        </p:spPr>
        <p:txBody>
          <a:bodyPr wrap="none" rtlCol="0">
            <a:spAutoFit/>
          </a:bodyPr>
          <a:lstStyle/>
          <a:p>
            <a:r>
              <a:rPr lang="en-CA" dirty="0">
                <a:solidFill>
                  <a:schemeClr val="accent6"/>
                </a:solidFill>
              </a:rPr>
              <a:t>128+64+16+8+4+2+1 = </a:t>
            </a:r>
            <a:r>
              <a:rPr lang="en-CA" dirty="0">
                <a:solidFill>
                  <a:srgbClr val="FFC000"/>
                </a:solidFill>
              </a:rPr>
              <a:t>223</a:t>
            </a:r>
          </a:p>
        </p:txBody>
      </p:sp>
      <p:sp>
        <p:nvSpPr>
          <p:cNvPr id="12" name="Right Brace 11">
            <a:extLst>
              <a:ext uri="{FF2B5EF4-FFF2-40B4-BE49-F238E27FC236}">
                <a16:creationId xmlns:a16="http://schemas.microsoft.com/office/drawing/2014/main" id="{ECF30960-DB60-3180-36D4-FD0540614026}"/>
              </a:ext>
            </a:extLst>
          </p:cNvPr>
          <p:cNvSpPr/>
          <p:nvPr/>
        </p:nvSpPr>
        <p:spPr>
          <a:xfrm rot="5400000">
            <a:off x="734937" y="2233639"/>
            <a:ext cx="339977" cy="666648"/>
          </a:xfrm>
          <a:prstGeom prst="rightBrace">
            <a:avLst/>
          </a:prstGeom>
          <a:noFill/>
          <a:ln>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solidFill>
                <a:srgbClr val="FFC000"/>
              </a:solidFill>
            </a:endParaRPr>
          </a:p>
        </p:txBody>
      </p:sp>
      <p:sp>
        <p:nvSpPr>
          <p:cNvPr id="13" name="TextBox 12">
            <a:extLst>
              <a:ext uri="{FF2B5EF4-FFF2-40B4-BE49-F238E27FC236}">
                <a16:creationId xmlns:a16="http://schemas.microsoft.com/office/drawing/2014/main" id="{AC8005A6-CFA6-2555-9AF0-A5EDDEA2129C}"/>
              </a:ext>
            </a:extLst>
          </p:cNvPr>
          <p:cNvSpPr txBox="1"/>
          <p:nvPr/>
        </p:nvSpPr>
        <p:spPr>
          <a:xfrm>
            <a:off x="571601" y="2786105"/>
            <a:ext cx="1990725" cy="307777"/>
          </a:xfrm>
          <a:prstGeom prst="rect">
            <a:avLst/>
          </a:prstGeom>
          <a:noFill/>
        </p:spPr>
        <p:txBody>
          <a:bodyPr wrap="square" rtlCol="0">
            <a:spAutoFit/>
          </a:bodyPr>
          <a:lstStyle/>
          <a:p>
            <a:r>
              <a:rPr lang="en-CA" dirty="0">
                <a:solidFill>
                  <a:schemeClr val="accent6"/>
                </a:solidFill>
              </a:rPr>
              <a:t>8 Bit = 1 Byte</a:t>
            </a:r>
          </a:p>
        </p:txBody>
      </p:sp>
    </p:spTree>
    <p:extLst>
      <p:ext uri="{BB962C8B-B14F-4D97-AF65-F5344CB8AC3E}">
        <p14:creationId xmlns:p14="http://schemas.microsoft.com/office/powerpoint/2010/main" val="19111746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C39010FB-F467-9995-5546-31C766283BD3}"/>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368528FF-09BD-4234-E780-B2110941F474}"/>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latin typeface="Anton"/>
                <a:ea typeface="Anton"/>
                <a:cs typeface="Anton"/>
                <a:sym typeface="Anton"/>
              </a:rPr>
              <a:t>IP Addresses</a:t>
            </a:r>
            <a:endParaRPr lang="en-CA" sz="2800" dirty="0">
              <a:solidFill>
                <a:schemeClr val="dk1"/>
              </a:solidFill>
              <a:latin typeface="Anton"/>
              <a:ea typeface="Anton"/>
              <a:cs typeface="Anton"/>
              <a:sym typeface="Anton"/>
            </a:endParaRPr>
          </a:p>
        </p:txBody>
      </p:sp>
      <p:sp>
        <p:nvSpPr>
          <p:cNvPr id="2" name="TextBox 1">
            <a:extLst>
              <a:ext uri="{FF2B5EF4-FFF2-40B4-BE49-F238E27FC236}">
                <a16:creationId xmlns:a16="http://schemas.microsoft.com/office/drawing/2014/main" id="{86B90642-8D99-1356-E1B4-EA2DCB840FC7}"/>
              </a:ext>
            </a:extLst>
          </p:cNvPr>
          <p:cNvSpPr txBox="1"/>
          <p:nvPr/>
        </p:nvSpPr>
        <p:spPr>
          <a:xfrm>
            <a:off x="272000" y="1017725"/>
            <a:ext cx="7290850" cy="19339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t>Class A networks can contain many more subnets and hosts than a Class B or Class C network</a:t>
            </a:r>
          </a:p>
          <a:p>
            <a:pPr marL="311150" indent="-171450">
              <a:lnSpc>
                <a:spcPct val="100000"/>
              </a:lnSpc>
              <a:buFont typeface="Arial" panose="020B0604020202020204" pitchFamily="34" charset="0"/>
              <a:buChar char="•"/>
            </a:pPr>
            <a:r>
              <a:rPr lang="en-US" dirty="0"/>
              <a:t> Bits from the host portion of the overall IP address are borrowed from left to right starting with the left-most bit</a:t>
            </a:r>
          </a:p>
          <a:p>
            <a:pPr marL="139700" indent="0">
              <a:lnSpc>
                <a:spcPct val="100000"/>
              </a:lnSpc>
              <a:buNone/>
            </a:pPr>
            <a:endParaRPr lang="en-US" dirty="0"/>
          </a:p>
          <a:p>
            <a:pPr marL="139700" indent="0">
              <a:lnSpc>
                <a:spcPct val="100000"/>
              </a:lnSpc>
              <a:buNone/>
            </a:pPr>
            <a:endParaRPr lang="en-US" dirty="0"/>
          </a:p>
        </p:txBody>
      </p:sp>
      <p:graphicFrame>
        <p:nvGraphicFramePr>
          <p:cNvPr id="8" name="Table 7">
            <a:extLst>
              <a:ext uri="{FF2B5EF4-FFF2-40B4-BE49-F238E27FC236}">
                <a16:creationId xmlns:a16="http://schemas.microsoft.com/office/drawing/2014/main" id="{D680D618-BB14-8B61-9594-2EC589D1B3B8}"/>
              </a:ext>
            </a:extLst>
          </p:cNvPr>
          <p:cNvGraphicFramePr>
            <a:graphicFrameLocks noGrp="1"/>
          </p:cNvGraphicFramePr>
          <p:nvPr>
            <p:extLst>
              <p:ext uri="{D42A27DB-BD31-4B8C-83A1-F6EECF244321}">
                <p14:modId xmlns:p14="http://schemas.microsoft.com/office/powerpoint/2010/main" val="3068526936"/>
              </p:ext>
            </p:extLst>
          </p:nvPr>
        </p:nvGraphicFramePr>
        <p:xfrm>
          <a:off x="687437" y="1621155"/>
          <a:ext cx="7561212" cy="3280524"/>
        </p:xfrm>
        <a:graphic>
          <a:graphicData uri="http://schemas.openxmlformats.org/drawingml/2006/table">
            <a:tbl>
              <a:tblPr firstRow="1" bandRow="1">
                <a:tableStyleId>{8FD4443E-F989-4FC4-A0C8-D5A2AF1F390B}</a:tableStyleId>
              </a:tblPr>
              <a:tblGrid>
                <a:gridCol w="1329327">
                  <a:extLst>
                    <a:ext uri="{9D8B030D-6E8A-4147-A177-3AD203B41FA5}">
                      <a16:colId xmlns:a16="http://schemas.microsoft.com/office/drawing/2014/main" val="1320888357"/>
                    </a:ext>
                  </a:extLst>
                </a:gridCol>
                <a:gridCol w="894827">
                  <a:extLst>
                    <a:ext uri="{9D8B030D-6E8A-4147-A177-3AD203B41FA5}">
                      <a16:colId xmlns:a16="http://schemas.microsoft.com/office/drawing/2014/main" val="2588243786"/>
                    </a:ext>
                  </a:extLst>
                </a:gridCol>
                <a:gridCol w="1112077">
                  <a:extLst>
                    <a:ext uri="{9D8B030D-6E8A-4147-A177-3AD203B41FA5}">
                      <a16:colId xmlns:a16="http://schemas.microsoft.com/office/drawing/2014/main" val="2558319766"/>
                    </a:ext>
                  </a:extLst>
                </a:gridCol>
                <a:gridCol w="1364269">
                  <a:extLst>
                    <a:ext uri="{9D8B030D-6E8A-4147-A177-3AD203B41FA5}">
                      <a16:colId xmlns:a16="http://schemas.microsoft.com/office/drawing/2014/main" val="2025290314"/>
                    </a:ext>
                  </a:extLst>
                </a:gridCol>
                <a:gridCol w="1077987">
                  <a:extLst>
                    <a:ext uri="{9D8B030D-6E8A-4147-A177-3AD203B41FA5}">
                      <a16:colId xmlns:a16="http://schemas.microsoft.com/office/drawing/2014/main" val="3667569240"/>
                    </a:ext>
                  </a:extLst>
                </a:gridCol>
                <a:gridCol w="963859">
                  <a:extLst>
                    <a:ext uri="{9D8B030D-6E8A-4147-A177-3AD203B41FA5}">
                      <a16:colId xmlns:a16="http://schemas.microsoft.com/office/drawing/2014/main" val="2564100095"/>
                    </a:ext>
                  </a:extLst>
                </a:gridCol>
                <a:gridCol w="818866">
                  <a:extLst>
                    <a:ext uri="{9D8B030D-6E8A-4147-A177-3AD203B41FA5}">
                      <a16:colId xmlns:a16="http://schemas.microsoft.com/office/drawing/2014/main" val="831527476"/>
                    </a:ext>
                  </a:extLst>
                </a:gridCol>
              </a:tblGrid>
              <a:tr h="338415">
                <a:tc gridSpan="7">
                  <a:txBody>
                    <a:bodyPr/>
                    <a:lstStyle/>
                    <a:p>
                      <a:r>
                        <a:rPr lang="en-US" dirty="0"/>
                        <a:t>Five Different Classes of IPv4 Addresses</a:t>
                      </a:r>
                      <a:endParaRPr lang="en-CA"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hMerge="1">
                  <a:txBody>
                    <a:bodyPr/>
                    <a:lstStyle/>
                    <a:p>
                      <a:endParaRPr lang="en-CA" dirty="0"/>
                    </a:p>
                  </a:txBody>
                  <a:tcPr/>
                </a:tc>
                <a:tc hMerge="1">
                  <a:txBody>
                    <a:bodyPr/>
                    <a:lstStyle/>
                    <a:p>
                      <a:endParaRPr lang="en-CA" dirty="0"/>
                    </a:p>
                  </a:txBody>
                  <a:tcPr/>
                </a:tc>
                <a:tc hMerge="1">
                  <a:txBody>
                    <a:bodyPr/>
                    <a:lstStyle/>
                    <a:p>
                      <a:endParaRPr lang="en-CA" dirty="0"/>
                    </a:p>
                  </a:txBody>
                  <a:tcPr/>
                </a:tc>
                <a:tc hMerge="1">
                  <a:txBody>
                    <a:bodyPr/>
                    <a:lstStyle/>
                    <a:p>
                      <a:endParaRPr lang="en-CA" dirty="0"/>
                    </a:p>
                  </a:txBody>
                  <a:tcPr/>
                </a:tc>
                <a:tc hMerge="1">
                  <a:txBody>
                    <a:bodyPr/>
                    <a:lstStyle/>
                    <a:p>
                      <a:endParaRPr lang="en-CA" dirty="0"/>
                    </a:p>
                  </a:txBody>
                  <a:tcPr/>
                </a:tc>
                <a:tc hMerge="1">
                  <a:txBody>
                    <a:bodyPr/>
                    <a:lstStyle/>
                    <a:p>
                      <a:endParaRPr lang="en-CA" dirty="0"/>
                    </a:p>
                  </a:txBody>
                  <a:tcPr/>
                </a:tc>
                <a:extLst>
                  <a:ext uri="{0D108BD9-81ED-4DB2-BD59-A6C34878D82A}">
                    <a16:rowId xmlns:a16="http://schemas.microsoft.com/office/drawing/2014/main" val="3403279130"/>
                  </a:ext>
                </a:extLst>
              </a:tr>
              <a:tr h="609148">
                <a:tc>
                  <a:txBody>
                    <a:bodyPr/>
                    <a:lstStyle/>
                    <a:p>
                      <a:r>
                        <a:rPr lang="en-CA" sz="1000" b="1" u="none" strike="noStrike" cap="none" dirty="0">
                          <a:solidFill>
                            <a:srgbClr val="000000"/>
                          </a:solidFill>
                          <a:effectLst/>
                          <a:sym typeface="Arial"/>
                        </a:rPr>
                        <a:t>Class</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1" u="none" strike="noStrike" cap="none" dirty="0">
                          <a:solidFill>
                            <a:srgbClr val="000000"/>
                          </a:solidFill>
                          <a:effectLst/>
                          <a:sym typeface="Arial"/>
                        </a:rPr>
                        <a:t>First Octet Decimal (Range)</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1" u="none" strike="noStrike" cap="none" dirty="0">
                          <a:solidFill>
                            <a:srgbClr val="000000"/>
                          </a:solidFill>
                          <a:effectLst/>
                          <a:sym typeface="Arial"/>
                        </a:rPr>
                        <a:t>First Octet Binary (Range)</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1" u="none" strike="noStrike" cap="none" dirty="0">
                          <a:solidFill>
                            <a:srgbClr val="000000"/>
                          </a:solidFill>
                          <a:effectLst/>
                          <a:sym typeface="Arial"/>
                        </a:rPr>
                        <a:t>IP Range</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1" u="none" strike="noStrike" cap="none" dirty="0">
                          <a:solidFill>
                            <a:srgbClr val="000000"/>
                          </a:solidFill>
                          <a:effectLst/>
                          <a:sym typeface="Arial"/>
                        </a:rPr>
                        <a:t>Subnet Mask</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1" u="none" strike="noStrike" cap="none" dirty="0">
                          <a:solidFill>
                            <a:srgbClr val="000000"/>
                          </a:solidFill>
                          <a:effectLst/>
                          <a:sym typeface="Arial"/>
                        </a:rPr>
                        <a:t>Hosts per Network ID</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1" u="none" strike="noStrike" cap="none" dirty="0">
                          <a:solidFill>
                            <a:srgbClr val="000000"/>
                          </a:solidFill>
                          <a:effectLst/>
                          <a:sym typeface="Arial"/>
                        </a:rPr>
                        <a:t>Number of Networks</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70988907"/>
                  </a:ext>
                </a:extLst>
              </a:tr>
              <a:tr h="439941">
                <a:tc>
                  <a:txBody>
                    <a:bodyPr/>
                    <a:lstStyle/>
                    <a:p>
                      <a:r>
                        <a:rPr lang="en-CA" sz="1000" b="0" u="none" strike="noStrike" cap="none" dirty="0">
                          <a:solidFill>
                            <a:srgbClr val="000000"/>
                          </a:solidFill>
                          <a:effectLst/>
                          <a:sym typeface="Arial"/>
                        </a:rPr>
                        <a:t>Class A</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0–127</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1" u="none" strike="noStrike" cap="none" dirty="0">
                          <a:solidFill>
                            <a:srgbClr val="000000"/>
                          </a:solidFill>
                          <a:effectLst/>
                          <a:sym typeface="Arial"/>
                        </a:rPr>
                        <a:t>0</a:t>
                      </a:r>
                      <a:r>
                        <a:rPr lang="en-CA" sz="1000" b="0" u="none" strike="noStrike" cap="none" dirty="0">
                          <a:solidFill>
                            <a:srgbClr val="000000"/>
                          </a:solidFill>
                          <a:effectLst/>
                          <a:sym typeface="Arial"/>
                        </a:rPr>
                        <a:t>XXXXXXX</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0.0.0.0–127.255.255.255</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255.0.0.0</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2</a:t>
                      </a:r>
                      <a:r>
                        <a:rPr lang="en-CA" sz="1000" b="0" u="none" strike="noStrike" cap="none" baseline="30000" dirty="0">
                          <a:solidFill>
                            <a:srgbClr val="000000"/>
                          </a:solidFill>
                          <a:effectLst/>
                          <a:sym typeface="Arial"/>
                        </a:rPr>
                        <a:t>24</a:t>
                      </a:r>
                      <a:r>
                        <a:rPr lang="en-CA" sz="1000" b="0" u="none" strike="noStrike" cap="none" dirty="0">
                          <a:solidFill>
                            <a:srgbClr val="000000"/>
                          </a:solidFill>
                          <a:effectLst/>
                          <a:sym typeface="Arial"/>
                        </a:rPr>
                        <a:t>–2</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2</a:t>
                      </a:r>
                      <a:r>
                        <a:rPr lang="en-CA" sz="1000" b="0" u="none" strike="noStrike" cap="none" baseline="30000" dirty="0">
                          <a:solidFill>
                            <a:srgbClr val="000000"/>
                          </a:solidFill>
                          <a:effectLst/>
                          <a:sym typeface="Arial"/>
                        </a:rPr>
                        <a:t>7</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149535993"/>
                  </a:ext>
                </a:extLst>
              </a:tr>
              <a:tr h="439941">
                <a:tc>
                  <a:txBody>
                    <a:bodyPr/>
                    <a:lstStyle/>
                    <a:p>
                      <a:r>
                        <a:rPr lang="en-CA" sz="1000" b="0" u="none" strike="noStrike" cap="none" dirty="0">
                          <a:solidFill>
                            <a:srgbClr val="000000"/>
                          </a:solidFill>
                          <a:effectLst/>
                          <a:sym typeface="Arial"/>
                        </a:rPr>
                        <a:t>Class B</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128–191</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1" u="none" strike="noStrike" cap="none" dirty="0">
                          <a:solidFill>
                            <a:srgbClr val="000000"/>
                          </a:solidFill>
                          <a:effectLst/>
                          <a:sym typeface="Arial"/>
                        </a:rPr>
                        <a:t>10</a:t>
                      </a:r>
                      <a:r>
                        <a:rPr lang="en-CA" sz="1000" b="0" u="none" strike="noStrike" cap="none" dirty="0">
                          <a:solidFill>
                            <a:srgbClr val="000000"/>
                          </a:solidFill>
                          <a:effectLst/>
                          <a:sym typeface="Arial"/>
                        </a:rPr>
                        <a:t>XXXXXX</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128.0.0.0–191.255.255.255</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255.0.0.0</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2</a:t>
                      </a:r>
                      <a:r>
                        <a:rPr lang="en-CA" sz="1000" b="0" u="none" strike="noStrike" cap="none" baseline="30000" dirty="0">
                          <a:solidFill>
                            <a:srgbClr val="000000"/>
                          </a:solidFill>
                          <a:effectLst/>
                          <a:sym typeface="Arial"/>
                        </a:rPr>
                        <a:t>16</a:t>
                      </a:r>
                      <a:r>
                        <a:rPr lang="en-CA" sz="1000" b="0" u="none" strike="noStrike" cap="none" dirty="0">
                          <a:solidFill>
                            <a:srgbClr val="000000"/>
                          </a:solidFill>
                          <a:effectLst/>
                          <a:sym typeface="Arial"/>
                        </a:rPr>
                        <a:t>–2</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2</a:t>
                      </a:r>
                      <a:r>
                        <a:rPr lang="en-CA" sz="1000" b="0" u="none" strike="noStrike" cap="none" baseline="30000" dirty="0">
                          <a:solidFill>
                            <a:srgbClr val="000000"/>
                          </a:solidFill>
                          <a:effectLst/>
                          <a:sym typeface="Arial"/>
                        </a:rPr>
                        <a:t>14</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527208901"/>
                  </a:ext>
                </a:extLst>
              </a:tr>
              <a:tr h="439941">
                <a:tc>
                  <a:txBody>
                    <a:bodyPr/>
                    <a:lstStyle/>
                    <a:p>
                      <a:r>
                        <a:rPr lang="en-CA" sz="1000" b="0" u="none" strike="noStrike" cap="none" dirty="0">
                          <a:solidFill>
                            <a:srgbClr val="000000"/>
                          </a:solidFill>
                          <a:effectLst/>
                          <a:sym typeface="Arial"/>
                        </a:rPr>
                        <a:t>Class C</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192–223</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1" u="none" strike="noStrike" cap="none" dirty="0">
                          <a:solidFill>
                            <a:srgbClr val="000000"/>
                          </a:solidFill>
                          <a:effectLst/>
                          <a:sym typeface="Arial"/>
                        </a:rPr>
                        <a:t>110</a:t>
                      </a:r>
                      <a:r>
                        <a:rPr lang="en-CA" sz="1000" b="0" u="none" strike="noStrike" cap="none" dirty="0">
                          <a:solidFill>
                            <a:srgbClr val="000000"/>
                          </a:solidFill>
                          <a:effectLst/>
                          <a:sym typeface="Arial"/>
                        </a:rPr>
                        <a:t>XXXXX</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t"/>
                      <a:r>
                        <a:rPr lang="en-CA" sz="1000" dirty="0">
                          <a:effectLst/>
                        </a:rPr>
                        <a:t>192.0.0.0–223.255.255.255</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255.255.255.0</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2</a:t>
                      </a:r>
                      <a:r>
                        <a:rPr lang="en-CA" sz="1000" b="0" u="none" strike="noStrike" cap="none" baseline="30000" dirty="0">
                          <a:solidFill>
                            <a:srgbClr val="000000"/>
                          </a:solidFill>
                          <a:effectLst/>
                          <a:sym typeface="Arial"/>
                        </a:rPr>
                        <a:t>8</a:t>
                      </a:r>
                      <a:r>
                        <a:rPr lang="en-CA" sz="1000" b="0" u="none" strike="noStrike" cap="none" dirty="0">
                          <a:solidFill>
                            <a:srgbClr val="000000"/>
                          </a:solidFill>
                          <a:effectLst/>
                          <a:sym typeface="Arial"/>
                        </a:rPr>
                        <a:t>–2</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2</a:t>
                      </a:r>
                      <a:r>
                        <a:rPr lang="en-CA" sz="1000" b="0" u="none" strike="noStrike" cap="none" baseline="30000" dirty="0">
                          <a:solidFill>
                            <a:srgbClr val="000000"/>
                          </a:solidFill>
                          <a:effectLst/>
                          <a:sym typeface="Arial"/>
                        </a:rPr>
                        <a:t>21</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506958155"/>
                  </a:ext>
                </a:extLst>
              </a:tr>
              <a:tr h="439941">
                <a:tc>
                  <a:txBody>
                    <a:bodyPr/>
                    <a:lstStyle/>
                    <a:p>
                      <a:r>
                        <a:rPr lang="en-CA" sz="1000" b="0" u="none" strike="noStrike" cap="none" dirty="0">
                          <a:solidFill>
                            <a:srgbClr val="000000"/>
                          </a:solidFill>
                          <a:effectLst/>
                          <a:sym typeface="Arial"/>
                        </a:rPr>
                        <a:t>Class D(multicast)</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224–239</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1" u="none" strike="noStrike" cap="none" dirty="0">
                          <a:solidFill>
                            <a:srgbClr val="000000"/>
                          </a:solidFill>
                          <a:effectLst/>
                          <a:sym typeface="Arial"/>
                        </a:rPr>
                        <a:t>1110</a:t>
                      </a:r>
                      <a:r>
                        <a:rPr lang="en-CA" sz="1000" b="0" u="none" strike="noStrike" cap="none" dirty="0">
                          <a:solidFill>
                            <a:srgbClr val="000000"/>
                          </a:solidFill>
                          <a:effectLst/>
                          <a:sym typeface="Arial"/>
                        </a:rPr>
                        <a:t>XXXX</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effectLst/>
                        </a:rPr>
                        <a:t>224.0.0.0–239.255.255.255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CA" sz="1000" dirty="0">
                        <a:effectLst/>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CA" sz="10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CA" sz="10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191810"/>
                  </a:ext>
                </a:extLst>
              </a:tr>
              <a:tr h="464498">
                <a:tc>
                  <a:txBody>
                    <a:bodyPr/>
                    <a:lstStyle/>
                    <a:p>
                      <a:r>
                        <a:rPr lang="en-CA" sz="1000" b="0" u="none" strike="noStrike" cap="none" dirty="0">
                          <a:solidFill>
                            <a:srgbClr val="000000"/>
                          </a:solidFill>
                          <a:effectLst/>
                          <a:sym typeface="Arial"/>
                        </a:rPr>
                        <a:t>Class E (exp.)</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240–255</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1" u="none" strike="noStrike" cap="none" dirty="0">
                          <a:solidFill>
                            <a:srgbClr val="000000"/>
                          </a:solidFill>
                          <a:effectLst/>
                          <a:sym typeface="Arial"/>
                        </a:rPr>
                        <a:t>1111</a:t>
                      </a:r>
                      <a:r>
                        <a:rPr lang="en-CA" sz="1000" b="0" u="none" strike="noStrike" cap="none" dirty="0">
                          <a:solidFill>
                            <a:srgbClr val="000000"/>
                          </a:solidFill>
                          <a:effectLst/>
                          <a:sym typeface="Arial"/>
                        </a:rPr>
                        <a:t>XXXX</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t>240.0.0.0–255.255.255.255</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69062009"/>
                  </a:ext>
                </a:extLst>
              </a:tr>
            </a:tbl>
          </a:graphicData>
        </a:graphic>
      </p:graphicFrame>
    </p:spTree>
    <p:extLst>
      <p:ext uri="{BB962C8B-B14F-4D97-AF65-F5344CB8AC3E}">
        <p14:creationId xmlns:p14="http://schemas.microsoft.com/office/powerpoint/2010/main" val="39472776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FBFB0E3F-896F-9D6E-A994-71449ADC8F8F}"/>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F9BE664F-B426-E269-4C45-A2D5CC4005F1}"/>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CA" sz="3200" dirty="0">
                <a:solidFill>
                  <a:schemeClr val="hlink"/>
                </a:solidFill>
                <a:uFill>
                  <a:noFill/>
                </a:uFill>
                <a:latin typeface="Anton"/>
                <a:ea typeface="Anton"/>
                <a:cs typeface="Anton"/>
                <a:sym typeface="Anton"/>
              </a:rPr>
              <a:t>Data Packets</a:t>
            </a:r>
            <a:endParaRPr lang="en-CA" sz="3200" dirty="0">
              <a:solidFill>
                <a:schemeClr val="dk1"/>
              </a:solidFill>
              <a:latin typeface="Anton"/>
              <a:ea typeface="Anton"/>
              <a:cs typeface="Anton"/>
              <a:sym typeface="Anton"/>
            </a:endParaRPr>
          </a:p>
        </p:txBody>
      </p:sp>
      <p:sp>
        <p:nvSpPr>
          <p:cNvPr id="8" name="TextBox 7">
            <a:extLst>
              <a:ext uri="{FF2B5EF4-FFF2-40B4-BE49-F238E27FC236}">
                <a16:creationId xmlns:a16="http://schemas.microsoft.com/office/drawing/2014/main" id="{B126056B-3DC3-1C01-347D-6174202892FE}"/>
              </a:ext>
            </a:extLst>
          </p:cNvPr>
          <p:cNvSpPr txBox="1"/>
          <p:nvPr/>
        </p:nvSpPr>
        <p:spPr>
          <a:xfrm>
            <a:off x="460507" y="1147679"/>
            <a:ext cx="7703999" cy="523220"/>
          </a:xfrm>
          <a:prstGeom prst="rect">
            <a:avLst/>
          </a:prstGeom>
          <a:noFill/>
        </p:spPr>
        <p:txBody>
          <a:bodyPr wrap="square" rtlCol="0">
            <a:spAutoFit/>
          </a:bodyPr>
          <a:lstStyle/>
          <a:p>
            <a:r>
              <a:rPr lang="en-US" b="0" i="0" dirty="0">
                <a:solidFill>
                  <a:schemeClr val="tx1"/>
                </a:solidFill>
                <a:effectLst/>
                <a:latin typeface="Lato" panose="020F0502020204030203" pitchFamily="34" charset="0"/>
              </a:rPr>
              <a:t>Packets are "chunks" of data that have certain details attached to them that tell devices along the way that says from where it came and to where it is going</a:t>
            </a:r>
            <a:endParaRPr lang="en-CA" dirty="0">
              <a:solidFill>
                <a:schemeClr val="tx1"/>
              </a:solidFill>
            </a:endParaRPr>
          </a:p>
        </p:txBody>
      </p:sp>
      <p:sp>
        <p:nvSpPr>
          <p:cNvPr id="2" name="AutoShape 2">
            <a:extLst>
              <a:ext uri="{FF2B5EF4-FFF2-40B4-BE49-F238E27FC236}">
                <a16:creationId xmlns:a16="http://schemas.microsoft.com/office/drawing/2014/main" id="{E67912A2-4C8B-10A0-2166-85820DA2060F}"/>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2056" name="Picture 8">
            <a:extLst>
              <a:ext uri="{FF2B5EF4-FFF2-40B4-BE49-F238E27FC236}">
                <a16:creationId xmlns:a16="http://schemas.microsoft.com/office/drawing/2014/main" id="{57871690-05F8-7E05-75BA-41CA09A51B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12506" y="1800853"/>
            <a:ext cx="4716120" cy="2856118"/>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878;p41">
            <a:extLst>
              <a:ext uri="{FF2B5EF4-FFF2-40B4-BE49-F238E27FC236}">
                <a16:creationId xmlns:a16="http://schemas.microsoft.com/office/drawing/2014/main" id="{B74F244C-2803-5C90-EBF2-C5BB300003C4}"/>
              </a:ext>
            </a:extLst>
          </p:cNvPr>
          <p:cNvSpPr txBox="1">
            <a:spLocks noGrp="1"/>
          </p:cNvSpPr>
          <p:nvPr>
            <p:ph type="subTitle" idx="1"/>
          </p:nvPr>
        </p:nvSpPr>
        <p:spPr>
          <a:xfrm>
            <a:off x="60753" y="1990692"/>
            <a:ext cx="4305300" cy="2156400"/>
          </a:xfrm>
          <a:prstGeom prst="rect">
            <a:avLst/>
          </a:prstGeom>
        </p:spPr>
        <p:txBody>
          <a:bodyPr spcFirstLastPara="1" wrap="square" lIns="91425" tIns="91425" rIns="91425" bIns="91425" anchor="t" anchorCtr="0">
            <a:noAutofit/>
          </a:bodyPr>
          <a:lstStyle/>
          <a:p>
            <a:pPr>
              <a:spcAft>
                <a:spcPts val="600"/>
              </a:spcAft>
              <a:buFont typeface="+mj-lt"/>
              <a:buAutoNum type="arabicPeriod"/>
            </a:pPr>
            <a:r>
              <a:rPr lang="en-US" sz="1100" dirty="0"/>
              <a:t>An entire message is typed at one end.</a:t>
            </a:r>
          </a:p>
          <a:p>
            <a:pPr marL="457200" lvl="0" indent="-317500" rtl="0">
              <a:spcBef>
                <a:spcPts val="0"/>
              </a:spcBef>
              <a:spcAft>
                <a:spcPts val="600"/>
              </a:spcAft>
              <a:buSzPts val="1400"/>
              <a:buFont typeface="+mj-lt"/>
              <a:buAutoNum type="arabicPeriod"/>
            </a:pPr>
            <a:r>
              <a:rPr lang="en-US" sz="1100" dirty="0"/>
              <a:t>It is then broken up into packets </a:t>
            </a:r>
            <a:r>
              <a:rPr lang="en-US" sz="1100" dirty="0" err="1"/>
              <a:t>containg</a:t>
            </a:r>
            <a:r>
              <a:rPr lang="en-US" sz="1100" dirty="0"/>
              <a:t>: </a:t>
            </a:r>
          </a:p>
          <a:p>
            <a:pPr lvl="1" algn="l">
              <a:spcAft>
                <a:spcPts val="600"/>
              </a:spcAft>
              <a:buSzPts val="1400"/>
            </a:pPr>
            <a:r>
              <a:rPr lang="en-US" sz="1100" dirty="0"/>
              <a:t>Destination address</a:t>
            </a:r>
          </a:p>
          <a:p>
            <a:pPr lvl="1" algn="l">
              <a:spcAft>
                <a:spcPts val="600"/>
              </a:spcAft>
              <a:buSzPts val="1400"/>
            </a:pPr>
            <a:r>
              <a:rPr lang="en-US" sz="1100" dirty="0"/>
              <a:t>Instructions for where it needs to be placed in the reassembled message </a:t>
            </a:r>
          </a:p>
          <a:p>
            <a:pPr marL="457200" lvl="0" indent="-317500" rtl="0">
              <a:spcBef>
                <a:spcPts val="0"/>
              </a:spcBef>
              <a:spcAft>
                <a:spcPts val="600"/>
              </a:spcAft>
              <a:buSzPts val="1400"/>
              <a:buFont typeface="+mj-lt"/>
              <a:buAutoNum type="arabicPeriod"/>
            </a:pPr>
            <a:r>
              <a:rPr lang="en-US" sz="1100" dirty="0"/>
              <a:t>The packets takes multiple routes across the network The packets are received at the destination computer </a:t>
            </a:r>
            <a:r>
              <a:rPr lang="en" sz="1100" dirty="0"/>
              <a:t>And the most important thing: the audience won’t miss the point of your presentation</a:t>
            </a:r>
          </a:p>
          <a:p>
            <a:pPr>
              <a:buSzPts val="1400"/>
              <a:buFont typeface="+mj-lt"/>
              <a:buAutoNum type="arabicPeriod"/>
            </a:pPr>
            <a:r>
              <a:rPr lang="en-US" sz="1100" dirty="0"/>
              <a:t>They are then re-assembled so that they are legible by a computer and a person. Requests for re-transmission are sent for any packets that do not arrive or that arrive damaged.</a:t>
            </a:r>
          </a:p>
          <a:p>
            <a:pPr marL="457200" lvl="0" indent="-317500" rtl="0">
              <a:spcBef>
                <a:spcPts val="0"/>
              </a:spcBef>
              <a:spcAft>
                <a:spcPts val="0"/>
              </a:spcAft>
              <a:buSzPts val="1400"/>
              <a:buChar char="●"/>
            </a:pPr>
            <a:endParaRPr sz="1100" dirty="0"/>
          </a:p>
        </p:txBody>
      </p:sp>
    </p:spTree>
    <p:extLst>
      <p:ext uri="{BB962C8B-B14F-4D97-AF65-F5344CB8AC3E}">
        <p14:creationId xmlns:p14="http://schemas.microsoft.com/office/powerpoint/2010/main" val="28831779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FD108AA4-F36A-9BE3-0440-4C41FA52F483}"/>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692623CA-6CAF-2A33-D494-7B10F77A1C41}"/>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latin typeface="Anton"/>
                <a:ea typeface="Anton"/>
                <a:cs typeface="Anton"/>
                <a:sym typeface="Anton"/>
              </a:rPr>
              <a:t>IP Addresses – IPv4 versus IPv6</a:t>
            </a:r>
            <a:endParaRPr lang="en-CA" sz="2800" dirty="0">
              <a:solidFill>
                <a:schemeClr val="dk1"/>
              </a:solidFill>
              <a:latin typeface="Anton"/>
              <a:ea typeface="Anton"/>
              <a:cs typeface="Anton"/>
              <a:sym typeface="Anton"/>
            </a:endParaRPr>
          </a:p>
        </p:txBody>
      </p:sp>
      <p:sp>
        <p:nvSpPr>
          <p:cNvPr id="2" name="TextBox 1">
            <a:extLst>
              <a:ext uri="{FF2B5EF4-FFF2-40B4-BE49-F238E27FC236}">
                <a16:creationId xmlns:a16="http://schemas.microsoft.com/office/drawing/2014/main" id="{52684383-DCF8-4210-CCDE-BA24EE6E1D46}"/>
              </a:ext>
            </a:extLst>
          </p:cNvPr>
          <p:cNvSpPr txBox="1"/>
          <p:nvPr/>
        </p:nvSpPr>
        <p:spPr>
          <a:xfrm>
            <a:off x="272000" y="1017726"/>
            <a:ext cx="7290850" cy="9158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t>Once the packet arrives at that organization's network, the intermediary devices (e.g., routers) on that network look at any subnet information in the IP address because that particular local network might be divided into those smaller subnetwork segments ("subnets")</a:t>
            </a:r>
          </a:p>
          <a:p>
            <a:pPr marL="311150" indent="-171450">
              <a:lnSpc>
                <a:spcPct val="100000"/>
              </a:lnSpc>
              <a:buFont typeface="Arial" panose="020B0604020202020204" pitchFamily="34" charset="0"/>
              <a:buChar char="•"/>
            </a:pPr>
            <a:r>
              <a:rPr lang="en-US" dirty="0"/>
              <a:t>IP Address + MAC Address give sufficient information for the packet to be delivered to the destination host</a:t>
            </a:r>
          </a:p>
          <a:p>
            <a:pPr marL="139700" indent="0">
              <a:lnSpc>
                <a:spcPct val="100000"/>
              </a:lnSpc>
              <a:buNone/>
            </a:pPr>
            <a:endParaRPr lang="en-US" dirty="0"/>
          </a:p>
        </p:txBody>
      </p:sp>
      <p:pic>
        <p:nvPicPr>
          <p:cNvPr id="16386" name="Picture 2" descr="IPv4 vs. IPv6: What's the Difference? | Avast">
            <a:extLst>
              <a:ext uri="{FF2B5EF4-FFF2-40B4-BE49-F238E27FC236}">
                <a16:creationId xmlns:a16="http://schemas.microsoft.com/office/drawing/2014/main" id="{FA945B9B-1F2B-00EB-3AB3-99CC876935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38450" y="2090746"/>
            <a:ext cx="5927620" cy="269418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2B13449-00FF-9713-DEA6-5801453A5F06}"/>
              </a:ext>
            </a:extLst>
          </p:cNvPr>
          <p:cNvSpPr txBox="1"/>
          <p:nvPr/>
        </p:nvSpPr>
        <p:spPr>
          <a:xfrm>
            <a:off x="248188" y="2571750"/>
            <a:ext cx="2452150" cy="9158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rgbClr val="FFC000"/>
                </a:solidFill>
              </a:rPr>
              <a:t>IP Version 6 </a:t>
            </a:r>
            <a:r>
              <a:rPr lang="en-US" dirty="0"/>
              <a:t>– IPv6 is an attempt to solve the problem of the high demand for IP addresses because of all of the connected devices in the global Internet of Things.</a:t>
            </a:r>
          </a:p>
          <a:p>
            <a:pPr marL="311150" indent="-171450">
              <a:lnSpc>
                <a:spcPct val="100000"/>
              </a:lnSpc>
              <a:buFont typeface="Arial" panose="020B0604020202020204" pitchFamily="34" charset="0"/>
              <a:buChar char="•"/>
            </a:pPr>
            <a:r>
              <a:rPr lang="en-US" dirty="0"/>
              <a:t>IPv6 has 16 octets (128 bits) in its address (versus 4 octets or 32 bits)</a:t>
            </a:r>
          </a:p>
          <a:p>
            <a:pPr marL="139700" indent="0">
              <a:lnSpc>
                <a:spcPct val="100000"/>
              </a:lnSpc>
              <a:buNone/>
            </a:pPr>
            <a:endParaRPr lang="en-US" dirty="0"/>
          </a:p>
        </p:txBody>
      </p:sp>
    </p:spTree>
    <p:extLst>
      <p:ext uri="{BB962C8B-B14F-4D97-AF65-F5344CB8AC3E}">
        <p14:creationId xmlns:p14="http://schemas.microsoft.com/office/powerpoint/2010/main" val="22826447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1761A163-E17B-CBC9-DE3B-1A187B84A560}"/>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5D65FEBE-FC6B-FAAF-FCE8-EA0E48CB14BB}"/>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latin typeface="Anton"/>
                <a:ea typeface="Anton"/>
                <a:cs typeface="Anton"/>
                <a:sym typeface="Anton"/>
              </a:rPr>
              <a:t>Network Hierarchy</a:t>
            </a:r>
            <a:endParaRPr lang="en-CA" sz="2800" dirty="0">
              <a:solidFill>
                <a:schemeClr val="dk1"/>
              </a:solidFill>
              <a:latin typeface="Anton"/>
              <a:ea typeface="Anton"/>
              <a:cs typeface="Anton"/>
              <a:sym typeface="Anton"/>
            </a:endParaRPr>
          </a:p>
        </p:txBody>
      </p:sp>
      <p:sp>
        <p:nvSpPr>
          <p:cNvPr id="2" name="TextBox 1">
            <a:extLst>
              <a:ext uri="{FF2B5EF4-FFF2-40B4-BE49-F238E27FC236}">
                <a16:creationId xmlns:a16="http://schemas.microsoft.com/office/drawing/2014/main" id="{F1C29007-40E3-F2EC-A858-BB5F93D5FC8B}"/>
              </a:ext>
            </a:extLst>
          </p:cNvPr>
          <p:cNvSpPr txBox="1"/>
          <p:nvPr/>
        </p:nvSpPr>
        <p:spPr>
          <a:xfrm>
            <a:off x="272000" y="1017726"/>
            <a:ext cx="7290850" cy="4014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t>Local internal networks (usually within an organization) are structured by different </a:t>
            </a:r>
            <a:r>
              <a:rPr lang="en-US" dirty="0">
                <a:solidFill>
                  <a:srgbClr val="FFC000"/>
                </a:solidFill>
              </a:rPr>
              <a:t>layers of distribution </a:t>
            </a:r>
            <a:r>
              <a:rPr lang="en-US" dirty="0"/>
              <a:t>and management so it is </a:t>
            </a:r>
            <a:r>
              <a:rPr lang="en-US" dirty="0">
                <a:solidFill>
                  <a:srgbClr val="FFC000"/>
                </a:solidFill>
              </a:rPr>
              <a:t>easier to manage, operates more efficiently, and improves security</a:t>
            </a:r>
            <a:endParaRPr lang="en-US" dirty="0"/>
          </a:p>
          <a:p>
            <a:pPr marL="139700" indent="0">
              <a:lnSpc>
                <a:spcPct val="100000"/>
              </a:lnSpc>
              <a:buNone/>
            </a:pPr>
            <a:endParaRPr lang="en-US" dirty="0"/>
          </a:p>
        </p:txBody>
      </p:sp>
      <p:sp>
        <p:nvSpPr>
          <p:cNvPr id="3" name="TextBox 2">
            <a:extLst>
              <a:ext uri="{FF2B5EF4-FFF2-40B4-BE49-F238E27FC236}">
                <a16:creationId xmlns:a16="http://schemas.microsoft.com/office/drawing/2014/main" id="{FBBB5BFD-6AE9-02D3-A402-41AE707EC55E}"/>
              </a:ext>
            </a:extLst>
          </p:cNvPr>
          <p:cNvSpPr txBox="1"/>
          <p:nvPr/>
        </p:nvSpPr>
        <p:spPr>
          <a:xfrm>
            <a:off x="-178325" y="1855926"/>
            <a:ext cx="4095750" cy="300182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768350" lvl="1" indent="-171450">
              <a:buFont typeface="Arial" panose="020B0604020202020204" pitchFamily="34" charset="0"/>
              <a:buChar char="•"/>
            </a:pPr>
            <a:r>
              <a:rPr lang="en-US" dirty="0">
                <a:solidFill>
                  <a:srgbClr val="FFC000"/>
                </a:solidFill>
              </a:rPr>
              <a:t>Access layer - </a:t>
            </a:r>
            <a:r>
              <a:rPr lang="en-US" dirty="0"/>
              <a:t>provides connections to hosts in a local Ethernet network (especially within subnetworks) by switches</a:t>
            </a:r>
          </a:p>
          <a:p>
            <a:pPr marL="768350" lvl="1" indent="-171450">
              <a:buFont typeface="Arial" panose="020B0604020202020204" pitchFamily="34" charset="0"/>
              <a:buChar char="•"/>
            </a:pPr>
            <a:r>
              <a:rPr lang="en-US" dirty="0">
                <a:solidFill>
                  <a:srgbClr val="FFC000"/>
                </a:solidFill>
              </a:rPr>
              <a:t>Distribution layer</a:t>
            </a:r>
            <a:r>
              <a:rPr lang="en-US" dirty="0"/>
              <a:t> - connects smaller local networks together by using more sophisticated devices. These more powerful switches and routers have more control of the type of traffic that flows in and out of the smaller access layer subnetworks to the core layer</a:t>
            </a:r>
          </a:p>
          <a:p>
            <a:pPr marL="768350" lvl="1" indent="-171450">
              <a:buFont typeface="Arial" panose="020B0604020202020204" pitchFamily="34" charset="0"/>
              <a:buChar char="•"/>
            </a:pPr>
            <a:r>
              <a:rPr lang="en-US" dirty="0">
                <a:solidFill>
                  <a:srgbClr val="FFC000"/>
                </a:solidFill>
              </a:rPr>
              <a:t>Core layer</a:t>
            </a:r>
            <a:r>
              <a:rPr lang="en-US" dirty="0"/>
              <a:t> - provides a high-speed powerful connection between the distribution layer devices and the outside WANs like the Internet. Core devices provide not only increased management and control of the flow of massive amounts of data but is done at incredible speeds</a:t>
            </a:r>
          </a:p>
          <a:p>
            <a:pPr marL="768350" lvl="1" indent="-171450">
              <a:buFont typeface="Arial" panose="020B0604020202020204" pitchFamily="34" charset="0"/>
              <a:buChar char="•"/>
            </a:pPr>
            <a:endParaRPr lang="en-US" dirty="0"/>
          </a:p>
          <a:p>
            <a:pPr marL="139700" indent="0">
              <a:lnSpc>
                <a:spcPct val="100000"/>
              </a:lnSpc>
              <a:buNone/>
            </a:pPr>
            <a:endParaRPr lang="en-US" dirty="0"/>
          </a:p>
        </p:txBody>
      </p:sp>
      <p:pic>
        <p:nvPicPr>
          <p:cNvPr id="20482" name="Picture 2">
            <a:extLst>
              <a:ext uri="{FF2B5EF4-FFF2-40B4-BE49-F238E27FC236}">
                <a16:creationId xmlns:a16="http://schemas.microsoft.com/office/drawing/2014/main" id="{503B9E8C-116D-EFED-B4C9-C8009CFDBE3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374" r="15931"/>
          <a:stretch/>
        </p:blipFill>
        <p:spPr bwMode="auto">
          <a:xfrm>
            <a:off x="4029075" y="1749702"/>
            <a:ext cx="4765411" cy="28461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37978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6B8518CB-8E34-D4D3-2606-2EB3DFDE16F7}"/>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69128556-85E8-4F57-D42B-F1C70C784AEE}"/>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latin typeface="Anton"/>
                <a:ea typeface="Anton"/>
                <a:cs typeface="Anton"/>
                <a:sym typeface="Anton"/>
              </a:rPr>
              <a:t>Network Protocols and Standards</a:t>
            </a:r>
            <a:endParaRPr lang="en-CA" sz="2800" dirty="0">
              <a:solidFill>
                <a:schemeClr val="dk1"/>
              </a:solidFill>
              <a:latin typeface="Anton"/>
              <a:ea typeface="Anton"/>
              <a:cs typeface="Anton"/>
              <a:sym typeface="Anton"/>
            </a:endParaRPr>
          </a:p>
        </p:txBody>
      </p:sp>
      <p:sp>
        <p:nvSpPr>
          <p:cNvPr id="2" name="TextBox 1">
            <a:extLst>
              <a:ext uri="{FF2B5EF4-FFF2-40B4-BE49-F238E27FC236}">
                <a16:creationId xmlns:a16="http://schemas.microsoft.com/office/drawing/2014/main" id="{BF5E92D7-9364-E66C-8E46-E8FD5031993C}"/>
              </a:ext>
            </a:extLst>
          </p:cNvPr>
          <p:cNvSpPr txBox="1"/>
          <p:nvPr/>
        </p:nvSpPr>
        <p:spPr>
          <a:xfrm>
            <a:off x="272000" y="1017726"/>
            <a:ext cx="7290850" cy="4014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139700" indent="0">
              <a:lnSpc>
                <a:spcPct val="100000"/>
              </a:lnSpc>
              <a:buNone/>
            </a:pPr>
            <a:r>
              <a:rPr lang="en-US" dirty="0"/>
              <a:t>There are two parts of the traffic rules for data on networks. </a:t>
            </a:r>
            <a:r>
              <a:rPr lang="en-US" dirty="0">
                <a:solidFill>
                  <a:srgbClr val="FFC000"/>
                </a:solidFill>
              </a:rPr>
              <a:t>Protocols</a:t>
            </a:r>
            <a:r>
              <a:rPr lang="en-US" dirty="0"/>
              <a:t> and </a:t>
            </a:r>
            <a:r>
              <a:rPr lang="en-US" dirty="0">
                <a:solidFill>
                  <a:srgbClr val="FFC000"/>
                </a:solidFill>
              </a:rPr>
              <a:t>Standards</a:t>
            </a:r>
            <a:r>
              <a:rPr lang="en-US" dirty="0"/>
              <a:t>. Protocols are the rules for communication, and standards are the expectations of the industry for devices and their software to follow. </a:t>
            </a:r>
          </a:p>
          <a:p>
            <a:pPr marL="311150" indent="-171450">
              <a:lnSpc>
                <a:spcPct val="100000"/>
              </a:lnSpc>
              <a:buFont typeface="Arial" panose="020B0604020202020204" pitchFamily="34" charset="0"/>
              <a:buChar char="•"/>
            </a:pPr>
            <a:r>
              <a:rPr lang="en-US" dirty="0">
                <a:solidFill>
                  <a:srgbClr val="FFC000"/>
                </a:solidFill>
              </a:rPr>
              <a:t>STANDARDS:</a:t>
            </a:r>
            <a:r>
              <a:rPr lang="en-US" dirty="0"/>
              <a:t> Central organizations set these standards. Some include:</a:t>
            </a:r>
          </a:p>
          <a:p>
            <a:pPr marL="768350" lvl="1" indent="-171450">
              <a:buFont typeface="Arial" panose="020B0604020202020204" pitchFamily="34" charset="0"/>
              <a:buChar char="•"/>
            </a:pPr>
            <a:r>
              <a:rPr lang="en-US" dirty="0"/>
              <a:t>Internet Assigned Numbers Authority (</a:t>
            </a:r>
            <a:r>
              <a:rPr lang="en-US" dirty="0">
                <a:solidFill>
                  <a:srgbClr val="FFC000"/>
                </a:solidFill>
              </a:rPr>
              <a:t>IANA</a:t>
            </a:r>
            <a:r>
              <a:rPr lang="en-US" dirty="0"/>
              <a:t>) – assigns IPs</a:t>
            </a:r>
          </a:p>
          <a:p>
            <a:pPr marL="768350" lvl="1" indent="-171450">
              <a:buFont typeface="Arial" panose="020B0604020202020204" pitchFamily="34" charset="0"/>
              <a:buChar char="•"/>
            </a:pPr>
            <a:r>
              <a:rPr lang="en-US" dirty="0"/>
              <a:t>Institute of Electrical and Electronics Engineers (</a:t>
            </a:r>
            <a:r>
              <a:rPr lang="en-US" dirty="0">
                <a:solidFill>
                  <a:srgbClr val="FFC000"/>
                </a:solidFill>
              </a:rPr>
              <a:t>IEEE</a:t>
            </a:r>
            <a:r>
              <a:rPr lang="en-US" dirty="0"/>
              <a:t>)</a:t>
            </a:r>
          </a:p>
          <a:p>
            <a:pPr marL="768350" lvl="1" indent="-171450">
              <a:buFont typeface="Arial" panose="020B0604020202020204" pitchFamily="34" charset="0"/>
              <a:buChar char="•"/>
            </a:pPr>
            <a:r>
              <a:rPr lang="en-US" dirty="0"/>
              <a:t>International Organization for Standardization (</a:t>
            </a:r>
            <a:r>
              <a:rPr lang="en-US" dirty="0">
                <a:solidFill>
                  <a:srgbClr val="FFC000"/>
                </a:solidFill>
              </a:rPr>
              <a:t>ISO</a:t>
            </a:r>
            <a:r>
              <a:rPr lang="en-US" dirty="0"/>
              <a:t>)</a:t>
            </a:r>
          </a:p>
          <a:p>
            <a:pPr marL="311150" indent="-171450">
              <a:lnSpc>
                <a:spcPct val="100000"/>
              </a:lnSpc>
              <a:buFont typeface="Arial" panose="020B0604020202020204" pitchFamily="34" charset="0"/>
              <a:buChar char="•"/>
            </a:pPr>
            <a:r>
              <a:rPr lang="en-US" dirty="0">
                <a:solidFill>
                  <a:srgbClr val="FFC000"/>
                </a:solidFill>
              </a:rPr>
              <a:t>PROTOCOL:</a:t>
            </a:r>
            <a:r>
              <a:rPr lang="en-US" dirty="0"/>
              <a:t> The communication process involves three elements and a method of communication :</a:t>
            </a:r>
          </a:p>
          <a:p>
            <a:pPr marL="768350" lvl="1" indent="-171450">
              <a:buFont typeface="Arial" panose="020B0604020202020204" pitchFamily="34" charset="0"/>
              <a:buChar char="•"/>
            </a:pPr>
            <a:r>
              <a:rPr lang="en-US" dirty="0">
                <a:solidFill>
                  <a:srgbClr val="FFC000"/>
                </a:solidFill>
              </a:rPr>
              <a:t>Sender - </a:t>
            </a:r>
            <a:r>
              <a:rPr lang="en-US" dirty="0"/>
              <a:t>client or the source of the message</a:t>
            </a:r>
          </a:p>
          <a:p>
            <a:pPr marL="768350" lvl="1" indent="-171450">
              <a:buFont typeface="Arial" panose="020B0604020202020204" pitchFamily="34" charset="0"/>
              <a:buChar char="•"/>
            </a:pPr>
            <a:r>
              <a:rPr lang="en-US" dirty="0">
                <a:solidFill>
                  <a:srgbClr val="FFC000"/>
                </a:solidFill>
              </a:rPr>
              <a:t>Receiver </a:t>
            </a:r>
            <a:r>
              <a:rPr lang="en-US" dirty="0"/>
              <a:t>- client or the destination of the message</a:t>
            </a:r>
          </a:p>
          <a:p>
            <a:pPr marL="768350" lvl="1" indent="-171450">
              <a:buFont typeface="Arial" panose="020B0604020202020204" pitchFamily="34" charset="0"/>
              <a:buChar char="•"/>
            </a:pPr>
            <a:r>
              <a:rPr lang="en-US" dirty="0">
                <a:solidFill>
                  <a:srgbClr val="FFC000"/>
                </a:solidFill>
              </a:rPr>
              <a:t>path or medium </a:t>
            </a:r>
            <a:r>
              <a:rPr lang="en-US" dirty="0"/>
              <a:t>-  the message must travel through to get to its destination—everything in between</a:t>
            </a:r>
          </a:p>
          <a:p>
            <a:pPr marL="768350" lvl="1" indent="-171450">
              <a:buFont typeface="Arial" panose="020B0604020202020204" pitchFamily="34" charset="0"/>
              <a:buChar char="•"/>
            </a:pPr>
            <a:r>
              <a:rPr lang="en-US" dirty="0"/>
              <a:t>MESSAGE FORMAT:  What the format and structure of the message (i.e. </a:t>
            </a:r>
            <a:r>
              <a:rPr lang="en-US" dirty="0">
                <a:solidFill>
                  <a:srgbClr val="FFC000"/>
                </a:solidFill>
              </a:rPr>
              <a:t>encoding</a:t>
            </a:r>
            <a:r>
              <a:rPr lang="en-US" dirty="0"/>
              <a:t>) ?</a:t>
            </a:r>
          </a:p>
        </p:txBody>
      </p:sp>
      <p:sp>
        <p:nvSpPr>
          <p:cNvPr id="6" name="TextBox 5">
            <a:extLst>
              <a:ext uri="{FF2B5EF4-FFF2-40B4-BE49-F238E27FC236}">
                <a16:creationId xmlns:a16="http://schemas.microsoft.com/office/drawing/2014/main" id="{11C393B6-9B94-BC2E-B3A0-7DAA8FB6582B}"/>
              </a:ext>
            </a:extLst>
          </p:cNvPr>
          <p:cNvSpPr txBox="1"/>
          <p:nvPr/>
        </p:nvSpPr>
        <p:spPr>
          <a:xfrm>
            <a:off x="454129" y="3638674"/>
            <a:ext cx="7290850" cy="11619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139700" indent="0">
              <a:lnSpc>
                <a:spcPct val="100000"/>
              </a:lnSpc>
              <a:buNone/>
            </a:pPr>
            <a:r>
              <a:rPr lang="en-US" dirty="0">
                <a:solidFill>
                  <a:srgbClr val="FFC000"/>
                </a:solidFill>
              </a:rPr>
              <a:t>The Protocol Stack</a:t>
            </a:r>
          </a:p>
          <a:p>
            <a:pPr marL="311150" indent="-171450">
              <a:lnSpc>
                <a:spcPct val="100000"/>
              </a:lnSpc>
              <a:buFont typeface="Arial" panose="020B0604020202020204" pitchFamily="34" charset="0"/>
              <a:buChar char="•"/>
            </a:pPr>
            <a:r>
              <a:rPr lang="en-US" dirty="0"/>
              <a:t>Preparing, transmitting, and receiving digital information form a process. Industry models this process as a "</a:t>
            </a:r>
            <a:r>
              <a:rPr lang="en-US" dirty="0">
                <a:solidFill>
                  <a:srgbClr val="FFC000"/>
                </a:solidFill>
              </a:rPr>
              <a:t>stack</a:t>
            </a:r>
            <a:r>
              <a:rPr lang="en-US" dirty="0"/>
              <a:t>" or a hierarchical structure.</a:t>
            </a:r>
          </a:p>
          <a:p>
            <a:pPr marL="311150" indent="-171450">
              <a:lnSpc>
                <a:spcPct val="100000"/>
              </a:lnSpc>
              <a:buFont typeface="Arial" panose="020B0604020202020204" pitchFamily="34" charset="0"/>
              <a:buChar char="•"/>
            </a:pPr>
            <a:r>
              <a:rPr lang="en-US" dirty="0"/>
              <a:t>Each stage of the process is placed in order as it happens, one after the other. Processing is performed by the operating system and ancillary programs</a:t>
            </a:r>
          </a:p>
          <a:p>
            <a:pPr marL="139700" indent="0">
              <a:lnSpc>
                <a:spcPct val="100000"/>
              </a:lnSpc>
              <a:buNone/>
            </a:pPr>
            <a:endParaRPr lang="en-US" dirty="0"/>
          </a:p>
        </p:txBody>
      </p:sp>
    </p:spTree>
    <p:extLst>
      <p:ext uri="{BB962C8B-B14F-4D97-AF65-F5344CB8AC3E}">
        <p14:creationId xmlns:p14="http://schemas.microsoft.com/office/powerpoint/2010/main" val="35483832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8730C113-C860-C35C-6E3B-EC23428F8011}"/>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4BF6D2E1-3E43-DB1E-CCC9-B8A1F4308784}"/>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latin typeface="Anton"/>
                <a:ea typeface="Anton"/>
                <a:cs typeface="Anton"/>
                <a:sym typeface="Anton"/>
              </a:rPr>
              <a:t>OSI Reference Model</a:t>
            </a:r>
            <a:endParaRPr lang="en-CA" sz="2800" dirty="0">
              <a:solidFill>
                <a:schemeClr val="dk1"/>
              </a:solidFill>
              <a:latin typeface="Anton"/>
              <a:ea typeface="Anton"/>
              <a:cs typeface="Anton"/>
              <a:sym typeface="Anton"/>
            </a:endParaRPr>
          </a:p>
        </p:txBody>
      </p:sp>
      <p:sp>
        <p:nvSpPr>
          <p:cNvPr id="2" name="TextBox 1">
            <a:extLst>
              <a:ext uri="{FF2B5EF4-FFF2-40B4-BE49-F238E27FC236}">
                <a16:creationId xmlns:a16="http://schemas.microsoft.com/office/drawing/2014/main" id="{B3CA24D5-5535-97B2-A73F-71440F35D89D}"/>
              </a:ext>
            </a:extLst>
          </p:cNvPr>
          <p:cNvSpPr txBox="1"/>
          <p:nvPr/>
        </p:nvSpPr>
        <p:spPr>
          <a:xfrm>
            <a:off x="272000" y="937699"/>
            <a:ext cx="8116625" cy="4667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t>General model for data transmission is the </a:t>
            </a:r>
            <a:r>
              <a:rPr lang="en-US" dirty="0">
                <a:solidFill>
                  <a:srgbClr val="FFC000"/>
                </a:solidFill>
              </a:rPr>
              <a:t>Open Systems Interconnection (OSI)</a:t>
            </a:r>
            <a:r>
              <a:rPr lang="en-US" dirty="0"/>
              <a:t> Reference Model developed by the </a:t>
            </a:r>
            <a:r>
              <a:rPr lang="en-US" dirty="0">
                <a:solidFill>
                  <a:srgbClr val="FFC000"/>
                </a:solidFill>
              </a:rPr>
              <a:t>ISO. </a:t>
            </a:r>
          </a:p>
          <a:p>
            <a:pPr marL="311150" indent="-171450">
              <a:lnSpc>
                <a:spcPct val="100000"/>
              </a:lnSpc>
              <a:buFont typeface="Arial" panose="020B0604020202020204" pitchFamily="34" charset="0"/>
              <a:buChar char="•"/>
            </a:pPr>
            <a:r>
              <a:rPr lang="en-US" dirty="0"/>
              <a:t>The OSI model has </a:t>
            </a:r>
            <a:r>
              <a:rPr lang="en-US" dirty="0">
                <a:solidFill>
                  <a:srgbClr val="FFC000"/>
                </a:solidFill>
              </a:rPr>
              <a:t>seven layers</a:t>
            </a:r>
            <a:r>
              <a:rPr lang="en-US" dirty="0"/>
              <a:t>. Each layer is dependent on the one before it, but it still functions on its own</a:t>
            </a:r>
          </a:p>
        </p:txBody>
      </p:sp>
      <p:pic>
        <p:nvPicPr>
          <p:cNvPr id="21506" name="Picture 2">
            <a:extLst>
              <a:ext uri="{FF2B5EF4-FFF2-40B4-BE49-F238E27FC236}">
                <a16:creationId xmlns:a16="http://schemas.microsoft.com/office/drawing/2014/main" id="{068123A1-6566-1F87-ADDA-F1D3A43064B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046" r="15248"/>
          <a:stretch/>
        </p:blipFill>
        <p:spPr bwMode="auto">
          <a:xfrm>
            <a:off x="4653854" y="1510399"/>
            <a:ext cx="3651946" cy="33283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8D055C4-A17D-A530-D8E4-15433B3CD1E4}"/>
              </a:ext>
            </a:extLst>
          </p:cNvPr>
          <p:cNvSpPr txBox="1"/>
          <p:nvPr/>
        </p:nvSpPr>
        <p:spPr>
          <a:xfrm rot="5400000">
            <a:off x="7682723" y="2956179"/>
            <a:ext cx="1935024" cy="523220"/>
          </a:xfrm>
          <a:prstGeom prst="rect">
            <a:avLst/>
          </a:prstGeom>
          <a:noFill/>
        </p:spPr>
        <p:txBody>
          <a:bodyPr wrap="square">
            <a:spAutoFit/>
          </a:bodyPr>
          <a:lstStyle/>
          <a:p>
            <a:pPr algn="ctr"/>
            <a:r>
              <a:rPr lang="en-CA" b="1" dirty="0">
                <a:solidFill>
                  <a:srgbClr val="FFC000"/>
                </a:solidFill>
              </a:rPr>
              <a:t>PACKETS</a:t>
            </a:r>
          </a:p>
          <a:p>
            <a:pPr algn="ctr"/>
            <a:r>
              <a:rPr lang="en-CA" b="1" dirty="0">
                <a:solidFill>
                  <a:srgbClr val="FFC000"/>
                </a:solidFill>
              </a:rPr>
              <a:t>COMMUNICATION</a:t>
            </a:r>
          </a:p>
        </p:txBody>
      </p:sp>
      <p:sp>
        <p:nvSpPr>
          <p:cNvPr id="5" name="Arrow: Down 4">
            <a:extLst>
              <a:ext uri="{FF2B5EF4-FFF2-40B4-BE49-F238E27FC236}">
                <a16:creationId xmlns:a16="http://schemas.microsoft.com/office/drawing/2014/main" id="{EE1069AA-0163-F6F8-DE58-FCE812E9818F}"/>
              </a:ext>
            </a:extLst>
          </p:cNvPr>
          <p:cNvSpPr/>
          <p:nvPr/>
        </p:nvSpPr>
        <p:spPr>
          <a:xfrm rot="10800000">
            <a:off x="8350525" y="1859752"/>
            <a:ext cx="419100" cy="466725"/>
          </a:xfrm>
          <a:prstGeom prst="downArrow">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Arrow: Down 6">
            <a:extLst>
              <a:ext uri="{FF2B5EF4-FFF2-40B4-BE49-F238E27FC236}">
                <a16:creationId xmlns:a16="http://schemas.microsoft.com/office/drawing/2014/main" id="{42B52EC4-4817-15BF-83B6-45BB11BB38D9}"/>
              </a:ext>
            </a:extLst>
          </p:cNvPr>
          <p:cNvSpPr/>
          <p:nvPr/>
        </p:nvSpPr>
        <p:spPr>
          <a:xfrm>
            <a:off x="8393060" y="4105275"/>
            <a:ext cx="419100" cy="466725"/>
          </a:xfrm>
          <a:prstGeom prst="downArrow">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56568603-A716-9840-68E5-9582C1C1CB30}"/>
              </a:ext>
            </a:extLst>
          </p:cNvPr>
          <p:cNvSpPr txBox="1"/>
          <p:nvPr/>
        </p:nvSpPr>
        <p:spPr>
          <a:xfrm>
            <a:off x="272000" y="1404211"/>
            <a:ext cx="4294594" cy="321806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t>Data packet must go through each layer, where specific packaging tasks are performed on the data, before being sent from a source computer to a destination computer</a:t>
            </a:r>
          </a:p>
          <a:p>
            <a:pPr marL="311150" indent="-171450">
              <a:lnSpc>
                <a:spcPct val="100000"/>
              </a:lnSpc>
              <a:buFont typeface="Arial" panose="020B0604020202020204" pitchFamily="34" charset="0"/>
              <a:buChar char="•"/>
            </a:pPr>
            <a:r>
              <a:rPr lang="en-US" dirty="0"/>
              <a:t>Data is transmitted out through the medium and intermediary devices before arriving at the destination IP</a:t>
            </a:r>
          </a:p>
          <a:p>
            <a:pPr marL="311150" indent="-171450">
              <a:lnSpc>
                <a:spcPct val="100000"/>
              </a:lnSpc>
              <a:buFont typeface="Arial" panose="020B0604020202020204" pitchFamily="34" charset="0"/>
              <a:buChar char="•"/>
            </a:pPr>
            <a:r>
              <a:rPr lang="en-US" dirty="0"/>
              <a:t>The process is repeat to reassemble the complete data file </a:t>
            </a:r>
          </a:p>
          <a:p>
            <a:pPr marL="311150" indent="-171450">
              <a:lnSpc>
                <a:spcPct val="100000"/>
              </a:lnSpc>
              <a:buFont typeface="Arial" panose="020B0604020202020204" pitchFamily="34" charset="0"/>
              <a:buChar char="•"/>
            </a:pPr>
            <a:r>
              <a:rPr lang="en-US" dirty="0"/>
              <a:t>Think how a letter is mailed:</a:t>
            </a:r>
          </a:p>
          <a:p>
            <a:pPr marL="768350" lvl="1" indent="-171450">
              <a:buFont typeface="Arial" panose="020B0604020202020204" pitchFamily="34" charset="0"/>
              <a:buChar char="•"/>
            </a:pPr>
            <a:r>
              <a:rPr lang="en-US" dirty="0"/>
              <a:t>Get a pen and paper</a:t>
            </a:r>
          </a:p>
          <a:p>
            <a:pPr marL="768350" lvl="1" indent="-171450">
              <a:buFont typeface="Arial" panose="020B0604020202020204" pitchFamily="34" charset="0"/>
              <a:buChar char="•"/>
            </a:pPr>
            <a:r>
              <a:rPr lang="en-US" dirty="0"/>
              <a:t>Writing a letter</a:t>
            </a:r>
          </a:p>
          <a:p>
            <a:pPr marL="768350" lvl="1" indent="-171450">
              <a:buFont typeface="Arial" panose="020B0604020202020204" pitchFamily="34" charset="0"/>
              <a:buChar char="•"/>
            </a:pPr>
            <a:r>
              <a:rPr lang="en-US" dirty="0"/>
              <a:t>Folding it</a:t>
            </a:r>
          </a:p>
          <a:p>
            <a:pPr marL="768350" lvl="1" indent="-171450">
              <a:buFont typeface="Arial" panose="020B0604020202020204" pitchFamily="34" charset="0"/>
              <a:buChar char="•"/>
            </a:pPr>
            <a:r>
              <a:rPr lang="en-US" dirty="0"/>
              <a:t>Place it inside an envelope (a frame)</a:t>
            </a:r>
          </a:p>
          <a:p>
            <a:pPr marL="768350" lvl="1" indent="-171450">
              <a:buFont typeface="Arial" panose="020B0604020202020204" pitchFamily="34" charset="0"/>
              <a:buChar char="•"/>
            </a:pPr>
            <a:r>
              <a:rPr lang="en-US" dirty="0"/>
              <a:t>Writing your address and the destination address on the front of the envelope (along with a list of contents inside), sealing it</a:t>
            </a:r>
          </a:p>
          <a:p>
            <a:pPr marL="768350" lvl="1" indent="-171450">
              <a:buFont typeface="Arial" panose="020B0604020202020204" pitchFamily="34" charset="0"/>
              <a:buChar char="•"/>
            </a:pPr>
            <a:r>
              <a:rPr lang="en-US" dirty="0"/>
              <a:t>Placing a stamp on it</a:t>
            </a:r>
          </a:p>
          <a:p>
            <a:pPr marL="768350" lvl="1" indent="-171450">
              <a:buFont typeface="Arial" panose="020B0604020202020204" pitchFamily="34" charset="0"/>
              <a:buChar char="•"/>
            </a:pPr>
            <a:r>
              <a:rPr lang="en-US" dirty="0"/>
              <a:t>Bring it to the post office</a:t>
            </a:r>
          </a:p>
          <a:p>
            <a:pPr marL="768350" lvl="1" indent="-171450">
              <a:buFont typeface="Arial" panose="020B0604020202020204" pitchFamily="34" charset="0"/>
              <a:buChar char="•"/>
            </a:pPr>
            <a:endParaRPr lang="en-US" dirty="0"/>
          </a:p>
        </p:txBody>
      </p:sp>
    </p:spTree>
    <p:extLst>
      <p:ext uri="{BB962C8B-B14F-4D97-AF65-F5344CB8AC3E}">
        <p14:creationId xmlns:p14="http://schemas.microsoft.com/office/powerpoint/2010/main" val="33900137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1DFAE8EB-68ED-0197-D4E3-DBD07D383393}"/>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E8BB2BF2-F95B-E716-958B-EC12C1354635}"/>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latin typeface="Anton"/>
                <a:ea typeface="Anton"/>
                <a:cs typeface="Anton"/>
                <a:sym typeface="Anton"/>
              </a:rPr>
              <a:t>OSI Model – Media Layers</a:t>
            </a:r>
            <a:endParaRPr lang="en-CA" sz="2800" dirty="0">
              <a:solidFill>
                <a:schemeClr val="dk1"/>
              </a:solidFill>
              <a:latin typeface="Anton"/>
              <a:ea typeface="Anton"/>
              <a:cs typeface="Anton"/>
              <a:sym typeface="Anton"/>
            </a:endParaRPr>
          </a:p>
        </p:txBody>
      </p:sp>
      <p:pic>
        <p:nvPicPr>
          <p:cNvPr id="21506" name="Picture 2">
            <a:extLst>
              <a:ext uri="{FF2B5EF4-FFF2-40B4-BE49-F238E27FC236}">
                <a16:creationId xmlns:a16="http://schemas.microsoft.com/office/drawing/2014/main" id="{F4FD1274-AB01-1CF7-316A-307D6A8E020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046" t="58217" r="15248" b="4214"/>
          <a:stretch/>
        </p:blipFill>
        <p:spPr bwMode="auto">
          <a:xfrm>
            <a:off x="5467349" y="2658274"/>
            <a:ext cx="3399247" cy="116390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8E686135-009E-343E-70FD-1CB1F758EB30}"/>
              </a:ext>
            </a:extLst>
          </p:cNvPr>
          <p:cNvSpPr txBox="1"/>
          <p:nvPr/>
        </p:nvSpPr>
        <p:spPr>
          <a:xfrm>
            <a:off x="277404" y="1170125"/>
            <a:ext cx="8495121" cy="85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rgbClr val="FFC000"/>
                </a:solidFill>
              </a:rPr>
              <a:t>Physical</a:t>
            </a:r>
            <a:r>
              <a:rPr lang="en-US" dirty="0"/>
              <a:t> - Physical layer protocols focus on the form that the bits of data (binary 0s and 1s) must take for them to be sent out of the computer on to the attached medium. The data must be converted to electricity, light, radio waves by physical interface of the host’s NIC.  Data is transmitted out through the medium and intermediary devices before arriving at the destination IP</a:t>
            </a:r>
          </a:p>
          <a:p>
            <a:pPr marL="139700" indent="0">
              <a:lnSpc>
                <a:spcPct val="100000"/>
              </a:lnSpc>
              <a:buNone/>
            </a:pPr>
            <a:endParaRPr lang="en-US" dirty="0"/>
          </a:p>
        </p:txBody>
      </p:sp>
      <p:sp>
        <p:nvSpPr>
          <p:cNvPr id="3" name="TextBox 2">
            <a:extLst>
              <a:ext uri="{FF2B5EF4-FFF2-40B4-BE49-F238E27FC236}">
                <a16:creationId xmlns:a16="http://schemas.microsoft.com/office/drawing/2014/main" id="{0108A13C-8040-2CD2-A2C9-54827A355CFD}"/>
              </a:ext>
            </a:extLst>
          </p:cNvPr>
          <p:cNvSpPr txBox="1"/>
          <p:nvPr/>
        </p:nvSpPr>
        <p:spPr>
          <a:xfrm>
            <a:off x="277402" y="1800225"/>
            <a:ext cx="5189947" cy="321806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rgbClr val="FFC000"/>
                </a:solidFill>
              </a:rPr>
              <a:t>Data Link </a:t>
            </a:r>
            <a:r>
              <a:rPr lang="en-US" dirty="0"/>
              <a:t>- Data Link layer protocols define how data frames are transmitted between devices that share the same type of medium. Ethernet protocols are the most common protocols for networks. This is where </a:t>
            </a:r>
            <a:r>
              <a:rPr lang="en-US" dirty="0">
                <a:solidFill>
                  <a:srgbClr val="FFC000"/>
                </a:solidFill>
              </a:rPr>
              <a:t>MAC </a:t>
            </a:r>
            <a:r>
              <a:rPr lang="en-US" dirty="0"/>
              <a:t>addresses are identified</a:t>
            </a:r>
          </a:p>
          <a:p>
            <a:pPr marL="768350" lvl="1" indent="-171450">
              <a:buFont typeface="Arial" panose="020B0604020202020204" pitchFamily="34" charset="0"/>
              <a:buChar char="•"/>
            </a:pPr>
            <a:r>
              <a:rPr lang="en-US" dirty="0"/>
              <a:t>Chunks of data called frames are created in this layer by the </a:t>
            </a:r>
            <a:r>
              <a:rPr lang="en-US" dirty="0">
                <a:solidFill>
                  <a:srgbClr val="FFC000"/>
                </a:solidFill>
              </a:rPr>
              <a:t>Logical Link Control (LLC)</a:t>
            </a:r>
            <a:r>
              <a:rPr lang="en-US" dirty="0"/>
              <a:t> sublayer which are passed to the next layer for packet creation</a:t>
            </a:r>
          </a:p>
          <a:p>
            <a:pPr marL="311150" indent="-171450">
              <a:lnSpc>
                <a:spcPct val="100000"/>
              </a:lnSpc>
              <a:buFont typeface="Arial" panose="020B0604020202020204" pitchFamily="34" charset="0"/>
              <a:buChar char="•"/>
            </a:pPr>
            <a:r>
              <a:rPr lang="en-US" dirty="0">
                <a:solidFill>
                  <a:srgbClr val="FFC000"/>
                </a:solidFill>
              </a:rPr>
              <a:t>Network</a:t>
            </a:r>
            <a:r>
              <a:rPr lang="en-US" dirty="0"/>
              <a:t> - Network layer protocols help to provide more sophisticated addressing of the frames that are passed on from the Data Link. IP addresses are attached to frames. New encapsulated chunks of data are called </a:t>
            </a:r>
            <a:r>
              <a:rPr lang="en-US" dirty="0">
                <a:solidFill>
                  <a:srgbClr val="FFC000"/>
                </a:solidFill>
              </a:rPr>
              <a:t>packets</a:t>
            </a:r>
            <a:r>
              <a:rPr lang="en-US" dirty="0"/>
              <a:t>.</a:t>
            </a:r>
          </a:p>
          <a:p>
            <a:pPr marL="768350" lvl="1" indent="-171450">
              <a:buFont typeface="Arial" panose="020B0604020202020204" pitchFamily="34" charset="0"/>
              <a:buChar char="•"/>
            </a:pPr>
            <a:r>
              <a:rPr lang="en-US" dirty="0"/>
              <a:t>addresses attached to each packet can be updated as they move from device to device and network to network until reaching their final destination according to the next device or network. Each new network along the route is called a </a:t>
            </a:r>
            <a:r>
              <a:rPr lang="en-US" dirty="0">
                <a:solidFill>
                  <a:srgbClr val="FFC000"/>
                </a:solidFill>
              </a:rPr>
              <a:t>hop – this work is done by the router</a:t>
            </a:r>
          </a:p>
          <a:p>
            <a:pPr marL="768350" lvl="1" indent="-171450">
              <a:buFont typeface="Arial" panose="020B0604020202020204" pitchFamily="34" charset="0"/>
              <a:buChar char="•"/>
            </a:pPr>
            <a:r>
              <a:rPr lang="en-US" dirty="0">
                <a:solidFill>
                  <a:srgbClr val="FFC000"/>
                </a:solidFill>
              </a:rPr>
              <a:t>Imagine driving to Vancouver from Fredericton only knowing the way to the next </a:t>
            </a:r>
            <a:r>
              <a:rPr lang="en-US" dirty="0" err="1">
                <a:solidFill>
                  <a:srgbClr val="FFC000"/>
                </a:solidFill>
              </a:rPr>
              <a:t>city..then</a:t>
            </a:r>
            <a:r>
              <a:rPr lang="en-US" dirty="0">
                <a:solidFill>
                  <a:srgbClr val="FFC000"/>
                </a:solidFill>
              </a:rPr>
              <a:t> the next city…then the next in “hops” </a:t>
            </a:r>
          </a:p>
        </p:txBody>
      </p:sp>
      <p:sp>
        <p:nvSpPr>
          <p:cNvPr id="2" name="TextBox 1">
            <a:extLst>
              <a:ext uri="{FF2B5EF4-FFF2-40B4-BE49-F238E27FC236}">
                <a16:creationId xmlns:a16="http://schemas.microsoft.com/office/drawing/2014/main" id="{A9B6ED1D-4D4D-CA62-854D-248FA9C4A078}"/>
              </a:ext>
            </a:extLst>
          </p:cNvPr>
          <p:cNvSpPr txBox="1"/>
          <p:nvPr/>
        </p:nvSpPr>
        <p:spPr>
          <a:xfrm>
            <a:off x="6308983" y="2111968"/>
            <a:ext cx="1925527" cy="523220"/>
          </a:xfrm>
          <a:prstGeom prst="rect">
            <a:avLst/>
          </a:prstGeom>
          <a:noFill/>
        </p:spPr>
        <p:txBody>
          <a:bodyPr wrap="none" rtlCol="0">
            <a:spAutoFit/>
          </a:bodyPr>
          <a:lstStyle/>
          <a:p>
            <a:r>
              <a:rPr lang="en-CA" dirty="0">
                <a:solidFill>
                  <a:srgbClr val="FFC000"/>
                </a:solidFill>
              </a:rPr>
              <a:t>Lower level protocols</a:t>
            </a:r>
          </a:p>
          <a:p>
            <a:r>
              <a:rPr lang="en-CA" dirty="0">
                <a:solidFill>
                  <a:srgbClr val="FFC000"/>
                </a:solidFill>
              </a:rPr>
              <a:t>within the Host’s NIC</a:t>
            </a:r>
          </a:p>
        </p:txBody>
      </p:sp>
    </p:spTree>
    <p:extLst>
      <p:ext uri="{BB962C8B-B14F-4D97-AF65-F5344CB8AC3E}">
        <p14:creationId xmlns:p14="http://schemas.microsoft.com/office/powerpoint/2010/main" val="41463966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B0432ADC-F476-FBF9-6BC7-C74D52075978}"/>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53F13F4F-4D9A-F375-E08E-57A23B0BE55D}"/>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latin typeface="Anton"/>
                <a:ea typeface="Anton"/>
                <a:cs typeface="Anton"/>
                <a:sym typeface="Anton"/>
              </a:rPr>
              <a:t>OSI Model – Host Layers</a:t>
            </a:r>
            <a:endParaRPr lang="en-CA" sz="2800" dirty="0">
              <a:solidFill>
                <a:schemeClr val="dk1"/>
              </a:solidFill>
              <a:latin typeface="Anton"/>
              <a:ea typeface="Anton"/>
              <a:cs typeface="Anton"/>
              <a:sym typeface="Anton"/>
            </a:endParaRPr>
          </a:p>
        </p:txBody>
      </p:sp>
      <p:sp>
        <p:nvSpPr>
          <p:cNvPr id="8" name="TextBox 7">
            <a:extLst>
              <a:ext uri="{FF2B5EF4-FFF2-40B4-BE49-F238E27FC236}">
                <a16:creationId xmlns:a16="http://schemas.microsoft.com/office/drawing/2014/main" id="{82ABBAE5-701F-C78B-5007-7AC9AD465385}"/>
              </a:ext>
            </a:extLst>
          </p:cNvPr>
          <p:cNvSpPr txBox="1"/>
          <p:nvPr/>
        </p:nvSpPr>
        <p:spPr>
          <a:xfrm>
            <a:off x="153579" y="874850"/>
            <a:ext cx="8495121" cy="85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rgbClr val="FFC000"/>
                </a:solidFill>
              </a:rPr>
              <a:t>Transport</a:t>
            </a:r>
            <a:r>
              <a:rPr lang="en-US" dirty="0"/>
              <a:t> - Considered a lower layer because it deals mostly with the actual format and movement of the packets through networks. The Transport layer performs the function of breaking up these chunks of data, but it is processed deeper within the end host such as the computer's operating system. For this reason, the Transport layer is considered more as part of the upper host layers. Transmission Control Protocol (TCP) and User Datagram Protocol (UDP) are the most common Transport Layer protocols</a:t>
            </a:r>
          </a:p>
        </p:txBody>
      </p:sp>
      <p:sp>
        <p:nvSpPr>
          <p:cNvPr id="3" name="TextBox 2">
            <a:extLst>
              <a:ext uri="{FF2B5EF4-FFF2-40B4-BE49-F238E27FC236}">
                <a16:creationId xmlns:a16="http://schemas.microsoft.com/office/drawing/2014/main" id="{79AA08C7-8421-D662-F2A0-56D41009699E}"/>
              </a:ext>
            </a:extLst>
          </p:cNvPr>
          <p:cNvSpPr txBox="1"/>
          <p:nvPr/>
        </p:nvSpPr>
        <p:spPr>
          <a:xfrm>
            <a:off x="153578" y="1657350"/>
            <a:ext cx="5551897" cy="321806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rgbClr val="FFC000"/>
                </a:solidFill>
              </a:rPr>
              <a:t>Session </a:t>
            </a:r>
            <a:r>
              <a:rPr lang="en-US" dirty="0"/>
              <a:t> The Sessions layer protocols manage the exchange of communication data going back and forth in an orderly way. – random requests would be chaos. Session layer will ensure communication occurs in sequence without altering the data being transmitted. </a:t>
            </a:r>
          </a:p>
          <a:p>
            <a:pPr marL="311150" indent="-171450">
              <a:lnSpc>
                <a:spcPct val="100000"/>
              </a:lnSpc>
              <a:buFont typeface="Arial" panose="020B0604020202020204" pitchFamily="34" charset="0"/>
              <a:buChar char="•"/>
            </a:pPr>
            <a:r>
              <a:rPr lang="en-US" dirty="0">
                <a:solidFill>
                  <a:srgbClr val="FFC000"/>
                </a:solidFill>
              </a:rPr>
              <a:t>Presentation</a:t>
            </a:r>
            <a:r>
              <a:rPr lang="en-US" dirty="0"/>
              <a:t> - Presentation layer protocols focus on what data looks like when it is being passed from one host to another. The well known protocols that deals with transmitting and receiving of web page data - Hyper Text Transport Protocol (HTTP) – operates on the Presentation layer to render HTML</a:t>
            </a:r>
          </a:p>
          <a:p>
            <a:pPr marL="311150" indent="-171450">
              <a:lnSpc>
                <a:spcPct val="100000"/>
              </a:lnSpc>
              <a:buFont typeface="Arial" panose="020B0604020202020204" pitchFamily="34" charset="0"/>
              <a:buChar char="•"/>
            </a:pPr>
            <a:r>
              <a:rPr lang="en-US" dirty="0">
                <a:solidFill>
                  <a:srgbClr val="FFC000"/>
                </a:solidFill>
              </a:rPr>
              <a:t>Application</a:t>
            </a:r>
            <a:r>
              <a:rPr lang="en-US" dirty="0"/>
              <a:t> -  Application layer protocols are determined based on the application itself that is creating and processing the data for the host computer and its user. It is considered the protocol layer that is closest to the user.</a:t>
            </a:r>
          </a:p>
          <a:p>
            <a:pPr marL="768350" lvl="1" indent="-171450">
              <a:buFont typeface="Arial" panose="020B0604020202020204" pitchFamily="34" charset="0"/>
              <a:buChar char="•"/>
            </a:pPr>
            <a:r>
              <a:rPr lang="en-US" dirty="0"/>
              <a:t>Considers the availability of both hosts to communicate with one another</a:t>
            </a:r>
          </a:p>
          <a:p>
            <a:pPr marL="768350" lvl="1" indent="-171450">
              <a:buFont typeface="Arial" panose="020B0604020202020204" pitchFamily="34" charset="0"/>
              <a:buChar char="•"/>
            </a:pPr>
            <a:r>
              <a:rPr lang="en-US" dirty="0"/>
              <a:t>Authenticates the requests coming in from other hosts and their applications</a:t>
            </a:r>
          </a:p>
          <a:p>
            <a:pPr marL="768350" lvl="1" indent="-171450">
              <a:buFont typeface="Arial" panose="020B0604020202020204" pitchFamily="34" charset="0"/>
              <a:buChar char="•"/>
            </a:pPr>
            <a:r>
              <a:rPr lang="en-US" dirty="0"/>
              <a:t>Performs privacy checks of the data.</a:t>
            </a:r>
          </a:p>
          <a:p>
            <a:pPr marL="768350" lvl="1" indent="-171450">
              <a:buFont typeface="Arial" panose="020B0604020202020204" pitchFamily="34" charset="0"/>
              <a:buChar char="•"/>
            </a:pPr>
            <a:r>
              <a:rPr lang="en-US" dirty="0"/>
              <a:t>Checks the integrity of the data</a:t>
            </a:r>
          </a:p>
          <a:p>
            <a:pPr marL="768350" lvl="1" indent="-171450">
              <a:buFont typeface="Arial" panose="020B0604020202020204" pitchFamily="34" charset="0"/>
              <a:buChar char="•"/>
            </a:pPr>
            <a:r>
              <a:rPr lang="en-US" dirty="0"/>
              <a:t>Performs error recovery of the data</a:t>
            </a:r>
          </a:p>
          <a:p>
            <a:pPr marL="768350" lvl="1" indent="-171450">
              <a:buFont typeface="Arial" panose="020B0604020202020204" pitchFamily="34" charset="0"/>
              <a:buChar char="•"/>
            </a:pPr>
            <a:endParaRPr lang="en-US" dirty="0"/>
          </a:p>
        </p:txBody>
      </p:sp>
      <p:pic>
        <p:nvPicPr>
          <p:cNvPr id="2" name="Picture 2">
            <a:extLst>
              <a:ext uri="{FF2B5EF4-FFF2-40B4-BE49-F238E27FC236}">
                <a16:creationId xmlns:a16="http://schemas.microsoft.com/office/drawing/2014/main" id="{FBB13205-9BFC-82C6-626D-3F36536113D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046" t="2403" r="15248" b="43501"/>
          <a:stretch/>
        </p:blipFill>
        <p:spPr bwMode="auto">
          <a:xfrm>
            <a:off x="5705475" y="2238375"/>
            <a:ext cx="3226404" cy="1590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683717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5C6B37B2-6F47-310D-DA21-F009964CFADC}"/>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2944CCAD-1B44-BBD7-6B37-E9641E6C6827}"/>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latin typeface="Anton"/>
                <a:ea typeface="Anton"/>
                <a:cs typeface="Anton"/>
                <a:sym typeface="Anton"/>
              </a:rPr>
              <a:t>TCP/IP Protocol</a:t>
            </a:r>
            <a:endParaRPr lang="en-CA" sz="2800" dirty="0">
              <a:solidFill>
                <a:schemeClr val="dk1"/>
              </a:solidFill>
              <a:latin typeface="Anton"/>
              <a:ea typeface="Anton"/>
              <a:cs typeface="Anton"/>
              <a:sym typeface="Anton"/>
            </a:endParaRPr>
          </a:p>
        </p:txBody>
      </p:sp>
      <p:sp>
        <p:nvSpPr>
          <p:cNvPr id="8" name="TextBox 7">
            <a:extLst>
              <a:ext uri="{FF2B5EF4-FFF2-40B4-BE49-F238E27FC236}">
                <a16:creationId xmlns:a16="http://schemas.microsoft.com/office/drawing/2014/main" id="{7D1EF2EC-B678-6441-1EDB-9126A9F8139B}"/>
              </a:ext>
            </a:extLst>
          </p:cNvPr>
          <p:cNvSpPr txBox="1"/>
          <p:nvPr/>
        </p:nvSpPr>
        <p:spPr>
          <a:xfrm>
            <a:off x="153579" y="874850"/>
            <a:ext cx="8495121" cy="10481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rgbClr val="FFC000"/>
                </a:solidFill>
              </a:rPr>
              <a:t>Transmission Control Protocol (TCP)</a:t>
            </a:r>
            <a:r>
              <a:rPr lang="en-US" dirty="0">
                <a:solidFill>
                  <a:schemeClr val="accent6"/>
                </a:solidFill>
              </a:rPr>
              <a:t> - Based on the same principles as the </a:t>
            </a:r>
            <a:r>
              <a:rPr lang="en-US" dirty="0">
                <a:solidFill>
                  <a:srgbClr val="FFC000"/>
                </a:solidFill>
              </a:rPr>
              <a:t>Network Control Protocol (NCP)</a:t>
            </a:r>
            <a:r>
              <a:rPr lang="en-US" dirty="0">
                <a:solidFill>
                  <a:schemeClr val="accent6"/>
                </a:solidFill>
              </a:rPr>
              <a:t> developed for ARPANET – the earliest version of the modern internet.</a:t>
            </a:r>
          </a:p>
          <a:p>
            <a:pPr marL="311150" indent="-171450">
              <a:lnSpc>
                <a:spcPct val="100000"/>
              </a:lnSpc>
              <a:buFont typeface="Arial" panose="020B0604020202020204" pitchFamily="34" charset="0"/>
              <a:buChar char="•"/>
            </a:pPr>
            <a:r>
              <a:rPr lang="en-US" dirty="0">
                <a:solidFill>
                  <a:schemeClr val="accent6"/>
                </a:solidFill>
              </a:rPr>
              <a:t>TCP makes software-based connections between computers before the data itself is even sent. The idea was that a computer (e.g., a server) would be constantly listening to the network for requests coming in from another computer (e.g., a client). When a request was received, the server would respond and be ready to accept the transmission from the other computer. This is called “</a:t>
            </a:r>
            <a:r>
              <a:rPr lang="en-US" dirty="0">
                <a:solidFill>
                  <a:srgbClr val="FFC000"/>
                </a:solidFill>
              </a:rPr>
              <a:t>handshaking</a:t>
            </a:r>
            <a:r>
              <a:rPr lang="en-US" dirty="0">
                <a:solidFill>
                  <a:schemeClr val="accent6"/>
                </a:solidFill>
              </a:rPr>
              <a:t>”</a:t>
            </a:r>
          </a:p>
        </p:txBody>
      </p:sp>
      <p:pic>
        <p:nvPicPr>
          <p:cNvPr id="24578" name="Picture 2">
            <a:extLst>
              <a:ext uri="{FF2B5EF4-FFF2-40B4-BE49-F238E27FC236}">
                <a16:creationId xmlns:a16="http://schemas.microsoft.com/office/drawing/2014/main" id="{79664BAA-AF0C-FC20-4B50-42FD5FD430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0075" y="2221231"/>
            <a:ext cx="4362449" cy="261746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3EF4A1A-00D3-DC91-CF7C-67194926BBF8}"/>
              </a:ext>
            </a:extLst>
          </p:cNvPr>
          <p:cNvSpPr txBox="1"/>
          <p:nvPr/>
        </p:nvSpPr>
        <p:spPr>
          <a:xfrm>
            <a:off x="1443561" y="1922979"/>
            <a:ext cx="2484976" cy="307777"/>
          </a:xfrm>
          <a:prstGeom prst="rect">
            <a:avLst/>
          </a:prstGeom>
          <a:noFill/>
        </p:spPr>
        <p:txBody>
          <a:bodyPr wrap="none" rtlCol="0">
            <a:spAutoFit/>
          </a:bodyPr>
          <a:lstStyle/>
          <a:p>
            <a:r>
              <a:rPr lang="en-CA" dirty="0">
                <a:solidFill>
                  <a:srgbClr val="FFC000"/>
                </a:solidFill>
              </a:rPr>
              <a:t>Packet Datagram Unit (PDU)</a:t>
            </a:r>
          </a:p>
        </p:txBody>
      </p:sp>
      <p:sp>
        <p:nvSpPr>
          <p:cNvPr id="5" name="TextBox 4">
            <a:extLst>
              <a:ext uri="{FF2B5EF4-FFF2-40B4-BE49-F238E27FC236}">
                <a16:creationId xmlns:a16="http://schemas.microsoft.com/office/drawing/2014/main" id="{784D4514-59C5-C26C-E8AF-67E813F824B3}"/>
              </a:ext>
            </a:extLst>
          </p:cNvPr>
          <p:cNvSpPr txBox="1"/>
          <p:nvPr/>
        </p:nvSpPr>
        <p:spPr>
          <a:xfrm>
            <a:off x="4962524" y="2221231"/>
            <a:ext cx="4075521" cy="26841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chemeClr val="accent6"/>
                </a:solidFill>
              </a:rPr>
              <a:t>TCP would prepare all the parts of the packet—called a </a:t>
            </a:r>
            <a:r>
              <a:rPr lang="en-US" dirty="0">
                <a:solidFill>
                  <a:srgbClr val="FFC000"/>
                </a:solidFill>
              </a:rPr>
              <a:t>Packet Datagram Unit (PDU) </a:t>
            </a:r>
            <a:r>
              <a:rPr lang="en-US" dirty="0">
                <a:solidFill>
                  <a:schemeClr val="accent6"/>
                </a:solidFill>
              </a:rPr>
              <a:t>– consisting of:</a:t>
            </a:r>
          </a:p>
          <a:p>
            <a:pPr marL="311150" indent="-171450">
              <a:lnSpc>
                <a:spcPct val="100000"/>
              </a:lnSpc>
              <a:buFont typeface="Arial" panose="020B0604020202020204" pitchFamily="34" charset="0"/>
              <a:buChar char="•"/>
            </a:pPr>
            <a:r>
              <a:rPr lang="en-US" dirty="0">
                <a:solidFill>
                  <a:schemeClr val="accent6"/>
                </a:solidFill>
              </a:rPr>
              <a:t>Header (20 bytes):</a:t>
            </a:r>
          </a:p>
          <a:p>
            <a:pPr marL="768350" lvl="1" indent="-171450">
              <a:buFont typeface="Arial" panose="020B0604020202020204" pitchFamily="34" charset="0"/>
              <a:buChar char="•"/>
            </a:pPr>
            <a:r>
              <a:rPr lang="en-US" dirty="0">
                <a:solidFill>
                  <a:schemeClr val="accent6"/>
                </a:solidFill>
              </a:rPr>
              <a:t>Contained the source and destination addresses (32b)</a:t>
            </a:r>
          </a:p>
          <a:p>
            <a:pPr marL="768350" lvl="1" indent="-171450">
              <a:buFont typeface="Arial" panose="020B0604020202020204" pitchFamily="34" charset="0"/>
              <a:buChar char="•"/>
            </a:pPr>
            <a:r>
              <a:rPr lang="en-US" dirty="0">
                <a:solidFill>
                  <a:schemeClr val="accent6"/>
                </a:solidFill>
              </a:rPr>
              <a:t>Sequence number indicating where data fragment falls in order of all the packets that make up the entire message (96b)</a:t>
            </a:r>
          </a:p>
          <a:p>
            <a:pPr marL="768350" lvl="1" indent="-171450">
              <a:buFont typeface="Arial" panose="020B0604020202020204" pitchFamily="34" charset="0"/>
              <a:buChar char="•"/>
            </a:pPr>
            <a:r>
              <a:rPr lang="en-US" dirty="0">
                <a:solidFill>
                  <a:schemeClr val="accent6"/>
                </a:solidFill>
              </a:rPr>
              <a:t>Functions to check for errors (32b)</a:t>
            </a:r>
          </a:p>
          <a:p>
            <a:pPr marL="311150" indent="-171450">
              <a:buFont typeface="Arial" panose="020B0604020202020204" pitchFamily="34" charset="0"/>
              <a:buChar char="•"/>
            </a:pPr>
            <a:r>
              <a:rPr lang="en-US" dirty="0">
                <a:solidFill>
                  <a:schemeClr val="accent6"/>
                </a:solidFill>
              </a:rPr>
              <a:t>Data (896 bits)</a:t>
            </a:r>
          </a:p>
          <a:p>
            <a:pPr marL="311150" indent="-171450">
              <a:buFont typeface="Arial" panose="020B0604020202020204" pitchFamily="34" charset="0"/>
              <a:buChar char="•"/>
            </a:pPr>
            <a:endParaRPr lang="en-US" dirty="0">
              <a:solidFill>
                <a:schemeClr val="accent6"/>
              </a:solidFill>
            </a:endParaRPr>
          </a:p>
        </p:txBody>
      </p:sp>
    </p:spTree>
    <p:extLst>
      <p:ext uri="{BB962C8B-B14F-4D97-AF65-F5344CB8AC3E}">
        <p14:creationId xmlns:p14="http://schemas.microsoft.com/office/powerpoint/2010/main" val="38551715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483A234C-0EC7-C9EA-BBF8-545F3F2BC0E3}"/>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722F1289-7D27-7187-81D0-D2D5611DFFAC}"/>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latin typeface="Anton"/>
                <a:ea typeface="Anton"/>
                <a:cs typeface="Anton"/>
                <a:sym typeface="Anton"/>
              </a:rPr>
              <a:t>User Datagram Protocol (UDP)</a:t>
            </a:r>
            <a:endParaRPr lang="en-CA" sz="2800" dirty="0">
              <a:solidFill>
                <a:schemeClr val="dk1"/>
              </a:solidFill>
              <a:latin typeface="Anton"/>
              <a:ea typeface="Anton"/>
              <a:cs typeface="Anton"/>
              <a:sym typeface="Anton"/>
            </a:endParaRPr>
          </a:p>
        </p:txBody>
      </p:sp>
      <p:sp>
        <p:nvSpPr>
          <p:cNvPr id="8" name="TextBox 7">
            <a:extLst>
              <a:ext uri="{FF2B5EF4-FFF2-40B4-BE49-F238E27FC236}">
                <a16:creationId xmlns:a16="http://schemas.microsoft.com/office/drawing/2014/main" id="{1667304A-C1AD-325E-DB27-78B7592EA371}"/>
              </a:ext>
            </a:extLst>
          </p:cNvPr>
          <p:cNvSpPr txBox="1"/>
          <p:nvPr/>
        </p:nvSpPr>
        <p:spPr>
          <a:xfrm>
            <a:off x="194749" y="1017725"/>
            <a:ext cx="4661839" cy="3108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chemeClr val="accent6"/>
                </a:solidFill>
              </a:rPr>
              <a:t>UDP is not part of the more reliable TCP protocol stack</a:t>
            </a:r>
          </a:p>
          <a:p>
            <a:pPr marL="311150" indent="-171450">
              <a:lnSpc>
                <a:spcPct val="100000"/>
              </a:lnSpc>
              <a:buFont typeface="Arial" panose="020B0604020202020204" pitchFamily="34" charset="0"/>
              <a:buChar char="•"/>
            </a:pPr>
            <a:r>
              <a:rPr lang="en-US" dirty="0">
                <a:solidFill>
                  <a:schemeClr val="accent6"/>
                </a:solidFill>
              </a:rPr>
              <a:t>UDP is used when the bigger demands of resources by TCP are not needed. TCP's acknowledgement receipt requests having to be answered for every packet. </a:t>
            </a:r>
          </a:p>
          <a:p>
            <a:pPr marL="311150" indent="-171450">
              <a:lnSpc>
                <a:spcPct val="100000"/>
              </a:lnSpc>
              <a:buFont typeface="Arial" panose="020B0604020202020204" pitchFamily="34" charset="0"/>
              <a:buChar char="•"/>
            </a:pPr>
            <a:r>
              <a:rPr lang="en-US" dirty="0">
                <a:solidFill>
                  <a:schemeClr val="accent6"/>
                </a:solidFill>
              </a:rPr>
              <a:t>Live streaming of audio and video over the Internet does not require TCP acknowledgements for every single packet. This process would slow down transmission. </a:t>
            </a:r>
          </a:p>
          <a:p>
            <a:pPr marL="311150" indent="-171450">
              <a:lnSpc>
                <a:spcPct val="100000"/>
              </a:lnSpc>
              <a:buFont typeface="Arial" panose="020B0604020202020204" pitchFamily="34" charset="0"/>
              <a:buChar char="•"/>
            </a:pPr>
            <a:r>
              <a:rPr lang="en-US" dirty="0">
                <a:solidFill>
                  <a:schemeClr val="accent6"/>
                </a:solidFill>
              </a:rPr>
              <a:t>Streaming relies on UDP because it is a "best effort" (but not guaranteed) protocol to get packets to their destinations.</a:t>
            </a:r>
          </a:p>
          <a:p>
            <a:pPr marL="311150" indent="-171450">
              <a:lnSpc>
                <a:spcPct val="100000"/>
              </a:lnSpc>
              <a:buFont typeface="Arial" panose="020B0604020202020204" pitchFamily="34" charset="0"/>
              <a:buChar char="•"/>
            </a:pPr>
            <a:r>
              <a:rPr lang="en-US" dirty="0">
                <a:solidFill>
                  <a:schemeClr val="accent6"/>
                </a:solidFill>
              </a:rPr>
              <a:t>If a few packets are lost, then the application simply continues the live broadcast with a small interruption.</a:t>
            </a:r>
          </a:p>
          <a:p>
            <a:pPr marL="311150" indent="-171450">
              <a:lnSpc>
                <a:spcPct val="100000"/>
              </a:lnSpc>
              <a:buFont typeface="Arial" panose="020B0604020202020204" pitchFamily="34" charset="0"/>
              <a:buChar char="•"/>
            </a:pPr>
            <a:r>
              <a:rPr lang="en-US" dirty="0">
                <a:solidFill>
                  <a:schemeClr val="accent6"/>
                </a:solidFill>
              </a:rPr>
              <a:t>UDP does not avoid interruptions; it just does not make those interruptions longer as TCP would</a:t>
            </a:r>
          </a:p>
        </p:txBody>
      </p:sp>
      <p:pic>
        <p:nvPicPr>
          <p:cNvPr id="2" name="Picture 1">
            <a:extLst>
              <a:ext uri="{FF2B5EF4-FFF2-40B4-BE49-F238E27FC236}">
                <a16:creationId xmlns:a16="http://schemas.microsoft.com/office/drawing/2014/main" id="{0567C47E-D1FE-866B-3782-67A36AC04E2F}"/>
              </a:ext>
            </a:extLst>
          </p:cNvPr>
          <p:cNvPicPr>
            <a:picLocks noChangeAspect="1"/>
          </p:cNvPicPr>
          <p:nvPr/>
        </p:nvPicPr>
        <p:blipFill rotWithShape="1">
          <a:blip r:embed="rId3"/>
          <a:srcRect r="20847"/>
          <a:stretch/>
        </p:blipFill>
        <p:spPr>
          <a:xfrm>
            <a:off x="4856588" y="1590425"/>
            <a:ext cx="3833282" cy="2724149"/>
          </a:xfrm>
          <a:prstGeom prst="rect">
            <a:avLst/>
          </a:prstGeom>
        </p:spPr>
      </p:pic>
      <p:sp>
        <p:nvSpPr>
          <p:cNvPr id="3" name="TextBox 2">
            <a:extLst>
              <a:ext uri="{FF2B5EF4-FFF2-40B4-BE49-F238E27FC236}">
                <a16:creationId xmlns:a16="http://schemas.microsoft.com/office/drawing/2014/main" id="{3D4AB55C-685C-189C-1E18-0772D4FDB7EB}"/>
              </a:ext>
            </a:extLst>
          </p:cNvPr>
          <p:cNvSpPr txBox="1"/>
          <p:nvPr/>
        </p:nvSpPr>
        <p:spPr>
          <a:xfrm>
            <a:off x="5840120" y="1150186"/>
            <a:ext cx="1866217" cy="307777"/>
          </a:xfrm>
          <a:prstGeom prst="rect">
            <a:avLst/>
          </a:prstGeom>
          <a:noFill/>
        </p:spPr>
        <p:txBody>
          <a:bodyPr wrap="none" rtlCol="0">
            <a:spAutoFit/>
          </a:bodyPr>
          <a:lstStyle/>
          <a:p>
            <a:r>
              <a:rPr lang="en-US" dirty="0">
                <a:solidFill>
                  <a:srgbClr val="FFC000"/>
                </a:solidFill>
              </a:rPr>
              <a:t>UDP is a "best effort"</a:t>
            </a:r>
            <a:endParaRPr lang="en-CA" dirty="0">
              <a:solidFill>
                <a:srgbClr val="FFC000"/>
              </a:solidFill>
            </a:endParaRPr>
          </a:p>
        </p:txBody>
      </p:sp>
    </p:spTree>
    <p:extLst>
      <p:ext uri="{BB962C8B-B14F-4D97-AF65-F5344CB8AC3E}">
        <p14:creationId xmlns:p14="http://schemas.microsoft.com/office/powerpoint/2010/main" val="7649958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D5B75990-FD64-C0F8-7F0D-7997DFE84291}"/>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A796119F-7997-4928-7EEE-A89D9909A3D8}"/>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latin typeface="Anton"/>
                <a:ea typeface="Anton"/>
                <a:cs typeface="Anton"/>
                <a:sym typeface="Anton"/>
              </a:rPr>
              <a:t>Port Numbers &amp; TCP/IP</a:t>
            </a:r>
            <a:endParaRPr lang="en-CA" sz="2800" dirty="0">
              <a:solidFill>
                <a:schemeClr val="dk1"/>
              </a:solidFill>
              <a:latin typeface="Anton"/>
              <a:ea typeface="Anton"/>
              <a:cs typeface="Anton"/>
              <a:sym typeface="Anton"/>
            </a:endParaRPr>
          </a:p>
        </p:txBody>
      </p:sp>
      <p:sp>
        <p:nvSpPr>
          <p:cNvPr id="8" name="TextBox 7">
            <a:extLst>
              <a:ext uri="{FF2B5EF4-FFF2-40B4-BE49-F238E27FC236}">
                <a16:creationId xmlns:a16="http://schemas.microsoft.com/office/drawing/2014/main" id="{990A2982-8A5C-1686-C9D4-AA54A00ED6B2}"/>
              </a:ext>
            </a:extLst>
          </p:cNvPr>
          <p:cNvSpPr txBox="1"/>
          <p:nvPr/>
        </p:nvSpPr>
        <p:spPr>
          <a:xfrm>
            <a:off x="289999" y="1017725"/>
            <a:ext cx="8749226"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chemeClr val="accent6"/>
                </a:solidFill>
              </a:rPr>
              <a:t>Either TCP or UDP system assigns </a:t>
            </a:r>
            <a:r>
              <a:rPr lang="en-US" dirty="0">
                <a:solidFill>
                  <a:srgbClr val="FFC000"/>
                </a:solidFill>
              </a:rPr>
              <a:t>port numbers </a:t>
            </a:r>
            <a:r>
              <a:rPr lang="en-US" dirty="0">
                <a:solidFill>
                  <a:schemeClr val="accent6"/>
                </a:solidFill>
              </a:rPr>
              <a:t>to packets to keep track of the specific conversations taking place between a server and a client</a:t>
            </a:r>
          </a:p>
          <a:p>
            <a:pPr marL="311150" indent="-171450">
              <a:lnSpc>
                <a:spcPct val="100000"/>
              </a:lnSpc>
              <a:buFont typeface="Arial" panose="020B0604020202020204" pitchFamily="34" charset="0"/>
              <a:buChar char="•"/>
            </a:pPr>
            <a:endParaRPr lang="en-US" dirty="0">
              <a:solidFill>
                <a:schemeClr val="accent6"/>
              </a:solidFill>
            </a:endParaRPr>
          </a:p>
        </p:txBody>
      </p:sp>
      <p:pic>
        <p:nvPicPr>
          <p:cNvPr id="27650" name="Picture 2">
            <a:extLst>
              <a:ext uri="{FF2B5EF4-FFF2-40B4-BE49-F238E27FC236}">
                <a16:creationId xmlns:a16="http://schemas.microsoft.com/office/drawing/2014/main" id="{F44D145E-4FCA-7C50-E2F5-628DA83DD5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16813" y="1407843"/>
            <a:ext cx="5437188" cy="338323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4CE6578-397B-05BB-FBFA-6DC50676DECC}"/>
              </a:ext>
            </a:extLst>
          </p:cNvPr>
          <p:cNvSpPr txBox="1"/>
          <p:nvPr/>
        </p:nvSpPr>
        <p:spPr>
          <a:xfrm>
            <a:off x="289999" y="1492650"/>
            <a:ext cx="3043751" cy="1125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rgbClr val="FFC000"/>
                </a:solidFill>
              </a:rPr>
              <a:t>IP addresses - </a:t>
            </a:r>
            <a:r>
              <a:rPr lang="en-US" dirty="0">
                <a:solidFill>
                  <a:schemeClr val="accent6"/>
                </a:solidFill>
              </a:rPr>
              <a:t>Provide unique identifiers (IDs) for the sending and receiving networks, any subnetworks within that destination network, and the particular sending and receiving computers/intermediary devices along the way to the final destination network</a:t>
            </a:r>
          </a:p>
          <a:p>
            <a:pPr marL="311150" indent="-171450">
              <a:lnSpc>
                <a:spcPct val="100000"/>
              </a:lnSpc>
              <a:buFont typeface="Arial" panose="020B0604020202020204" pitchFamily="34" charset="0"/>
              <a:buChar char="•"/>
            </a:pPr>
            <a:r>
              <a:rPr lang="en-US" dirty="0">
                <a:solidFill>
                  <a:schemeClr val="accent6"/>
                </a:solidFill>
              </a:rPr>
              <a:t>Combining both an IP address and a port number in a packet creates a </a:t>
            </a:r>
            <a:r>
              <a:rPr lang="en-US" dirty="0">
                <a:solidFill>
                  <a:srgbClr val="FFC000"/>
                </a:solidFill>
              </a:rPr>
              <a:t>socket</a:t>
            </a:r>
            <a:r>
              <a:rPr lang="en-US" dirty="0">
                <a:solidFill>
                  <a:schemeClr val="accent6"/>
                </a:solidFill>
              </a:rPr>
              <a:t>. You can identify a socket by the IP address (e.g., 192.168.3.7) and port number (e.g., port 80) and is written like 192.168.3.7:80</a:t>
            </a:r>
          </a:p>
          <a:p>
            <a:pPr marL="311150" indent="-171450">
              <a:lnSpc>
                <a:spcPct val="100000"/>
              </a:lnSpc>
              <a:buFont typeface="Arial" panose="020B0604020202020204" pitchFamily="34" charset="0"/>
              <a:buChar char="•"/>
            </a:pPr>
            <a:endParaRPr lang="en-US" dirty="0">
              <a:solidFill>
                <a:schemeClr val="accent6"/>
              </a:solidFill>
            </a:endParaRPr>
          </a:p>
          <a:p>
            <a:pPr marL="311150" indent="-171450">
              <a:lnSpc>
                <a:spcPct val="100000"/>
              </a:lnSpc>
              <a:buFont typeface="Arial" panose="020B0604020202020204" pitchFamily="34" charset="0"/>
              <a:buChar char="•"/>
            </a:pPr>
            <a:endParaRPr lang="en-US" dirty="0">
              <a:solidFill>
                <a:schemeClr val="accent6"/>
              </a:solidFill>
            </a:endParaRPr>
          </a:p>
        </p:txBody>
      </p:sp>
    </p:spTree>
    <p:extLst>
      <p:ext uri="{BB962C8B-B14F-4D97-AF65-F5344CB8AC3E}">
        <p14:creationId xmlns:p14="http://schemas.microsoft.com/office/powerpoint/2010/main" val="36933714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62">
          <a:extLst>
            <a:ext uri="{FF2B5EF4-FFF2-40B4-BE49-F238E27FC236}">
              <a16:creationId xmlns:a16="http://schemas.microsoft.com/office/drawing/2014/main" id="{0E6C7161-6F85-C1AC-0274-A7F8BAFB6135}"/>
            </a:ext>
          </a:extLst>
        </p:cNvPr>
        <p:cNvGrpSpPr/>
        <p:nvPr/>
      </p:nvGrpSpPr>
      <p:grpSpPr>
        <a:xfrm>
          <a:off x="0" y="0"/>
          <a:ext cx="0" cy="0"/>
          <a:chOff x="0" y="0"/>
          <a:chExt cx="0" cy="0"/>
        </a:xfrm>
      </p:grpSpPr>
      <p:sp>
        <p:nvSpPr>
          <p:cNvPr id="863" name="Google Shape;863;p39">
            <a:extLst>
              <a:ext uri="{FF2B5EF4-FFF2-40B4-BE49-F238E27FC236}">
                <a16:creationId xmlns:a16="http://schemas.microsoft.com/office/drawing/2014/main" id="{9F66EB34-E2FB-12D9-4C73-B12274A8F92D}"/>
              </a:ext>
            </a:extLst>
          </p:cNvPr>
          <p:cNvSpPr txBox="1">
            <a:spLocks noGrp="1"/>
          </p:cNvSpPr>
          <p:nvPr>
            <p:ph type="title"/>
          </p:nvPr>
        </p:nvSpPr>
        <p:spPr>
          <a:xfrm>
            <a:off x="713224" y="2109175"/>
            <a:ext cx="5436115"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CA" dirty="0"/>
              <a:t>NETWORK PROTOCOLS</a:t>
            </a:r>
            <a:endParaRPr dirty="0"/>
          </a:p>
        </p:txBody>
      </p:sp>
      <p:sp>
        <p:nvSpPr>
          <p:cNvPr id="864" name="Google Shape;864;p39">
            <a:extLst>
              <a:ext uri="{FF2B5EF4-FFF2-40B4-BE49-F238E27FC236}">
                <a16:creationId xmlns:a16="http://schemas.microsoft.com/office/drawing/2014/main" id="{FB98CF3F-3D67-E818-25AD-0C500973C97E}"/>
              </a:ext>
            </a:extLst>
          </p:cNvPr>
          <p:cNvSpPr txBox="1">
            <a:spLocks noGrp="1"/>
          </p:cNvSpPr>
          <p:nvPr>
            <p:ph type="subTitle" idx="1"/>
          </p:nvPr>
        </p:nvSpPr>
        <p:spPr>
          <a:xfrm>
            <a:off x="713225" y="2966593"/>
            <a:ext cx="4121700" cy="36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CA" dirty="0"/>
              <a:t>Observing Network Traffic</a:t>
            </a:r>
            <a:endParaRPr dirty="0"/>
          </a:p>
        </p:txBody>
      </p:sp>
    </p:spTree>
    <p:extLst>
      <p:ext uri="{BB962C8B-B14F-4D97-AF65-F5344CB8AC3E}">
        <p14:creationId xmlns:p14="http://schemas.microsoft.com/office/powerpoint/2010/main" val="16244562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2756017C-AD69-BDFD-47A8-A99933FCDF98}"/>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9F66FE82-2B9A-FFC6-6D0E-69DF0D488AE3}"/>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CA" sz="3200" dirty="0">
                <a:solidFill>
                  <a:schemeClr val="hlink"/>
                </a:solidFill>
                <a:uFill>
                  <a:noFill/>
                </a:uFill>
                <a:latin typeface="Anton"/>
                <a:ea typeface="Anton"/>
                <a:cs typeface="Anton"/>
                <a:sym typeface="Anton"/>
              </a:rPr>
              <a:t>Data Packets</a:t>
            </a:r>
            <a:endParaRPr lang="en-CA" sz="3200" dirty="0">
              <a:solidFill>
                <a:schemeClr val="dk1"/>
              </a:solidFill>
              <a:latin typeface="Anton"/>
              <a:ea typeface="Anton"/>
              <a:cs typeface="Anton"/>
              <a:sym typeface="Anton"/>
            </a:endParaRPr>
          </a:p>
        </p:txBody>
      </p:sp>
      <p:sp>
        <p:nvSpPr>
          <p:cNvPr id="8" name="TextBox 7">
            <a:extLst>
              <a:ext uri="{FF2B5EF4-FFF2-40B4-BE49-F238E27FC236}">
                <a16:creationId xmlns:a16="http://schemas.microsoft.com/office/drawing/2014/main" id="{26E33D92-3723-23EF-FFF8-69423E7DFAD3}"/>
              </a:ext>
            </a:extLst>
          </p:cNvPr>
          <p:cNvSpPr txBox="1"/>
          <p:nvPr/>
        </p:nvSpPr>
        <p:spPr>
          <a:xfrm>
            <a:off x="460507" y="1147679"/>
            <a:ext cx="7703999" cy="523220"/>
          </a:xfrm>
          <a:prstGeom prst="rect">
            <a:avLst/>
          </a:prstGeom>
          <a:noFill/>
        </p:spPr>
        <p:txBody>
          <a:bodyPr wrap="square" rtlCol="0">
            <a:spAutoFit/>
          </a:bodyPr>
          <a:lstStyle/>
          <a:p>
            <a:r>
              <a:rPr lang="en-US" b="0" i="0" dirty="0">
                <a:solidFill>
                  <a:schemeClr val="tx1"/>
                </a:solidFill>
                <a:effectLst/>
                <a:latin typeface="Lato" panose="020F0502020204030203" pitchFamily="34" charset="0"/>
              </a:rPr>
              <a:t>Packets are "chunks" of data that have certain details attached to them that tell devices along the way that says from where it came and to where it is going</a:t>
            </a:r>
            <a:endParaRPr lang="en-CA" dirty="0">
              <a:solidFill>
                <a:schemeClr val="tx1"/>
              </a:solidFill>
            </a:endParaRPr>
          </a:p>
        </p:txBody>
      </p:sp>
      <p:sp>
        <p:nvSpPr>
          <p:cNvPr id="2" name="AutoShape 2">
            <a:extLst>
              <a:ext uri="{FF2B5EF4-FFF2-40B4-BE49-F238E27FC236}">
                <a16:creationId xmlns:a16="http://schemas.microsoft.com/office/drawing/2014/main" id="{2289C208-4788-09C6-480B-FE8DA2B9B795}"/>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graphicFrame>
        <p:nvGraphicFramePr>
          <p:cNvPr id="5" name="Table 4">
            <a:extLst>
              <a:ext uri="{FF2B5EF4-FFF2-40B4-BE49-F238E27FC236}">
                <a16:creationId xmlns:a16="http://schemas.microsoft.com/office/drawing/2014/main" id="{76375A2B-B138-B3B1-7B5A-72266E5B4D6C}"/>
              </a:ext>
            </a:extLst>
          </p:cNvPr>
          <p:cNvGraphicFramePr>
            <a:graphicFrameLocks noGrp="1"/>
          </p:cNvGraphicFramePr>
          <p:nvPr>
            <p:extLst>
              <p:ext uri="{D42A27DB-BD31-4B8C-83A1-F6EECF244321}">
                <p14:modId xmlns:p14="http://schemas.microsoft.com/office/powerpoint/2010/main" val="2626109249"/>
              </p:ext>
            </p:extLst>
          </p:nvPr>
        </p:nvGraphicFramePr>
        <p:xfrm>
          <a:off x="1440180" y="2197501"/>
          <a:ext cx="5958840" cy="2286000"/>
        </p:xfrm>
        <a:graphic>
          <a:graphicData uri="http://schemas.openxmlformats.org/drawingml/2006/table">
            <a:tbl>
              <a:tblPr/>
              <a:tblGrid>
                <a:gridCol w="1986280">
                  <a:extLst>
                    <a:ext uri="{9D8B030D-6E8A-4147-A177-3AD203B41FA5}">
                      <a16:colId xmlns:a16="http://schemas.microsoft.com/office/drawing/2014/main" val="1939793224"/>
                    </a:ext>
                  </a:extLst>
                </a:gridCol>
                <a:gridCol w="1986280">
                  <a:extLst>
                    <a:ext uri="{9D8B030D-6E8A-4147-A177-3AD203B41FA5}">
                      <a16:colId xmlns:a16="http://schemas.microsoft.com/office/drawing/2014/main" val="2591011570"/>
                    </a:ext>
                  </a:extLst>
                </a:gridCol>
                <a:gridCol w="1986280">
                  <a:extLst>
                    <a:ext uri="{9D8B030D-6E8A-4147-A177-3AD203B41FA5}">
                      <a16:colId xmlns:a16="http://schemas.microsoft.com/office/drawing/2014/main" val="3016753279"/>
                    </a:ext>
                  </a:extLst>
                </a:gridCol>
              </a:tblGrid>
              <a:tr h="0">
                <a:tc gridSpan="3">
                  <a:txBody>
                    <a:bodyPr/>
                    <a:lstStyle/>
                    <a:p>
                      <a:pPr algn="ctr" fontAlgn="ctr"/>
                      <a:r>
                        <a:rPr lang="en-CA" b="1" dirty="0">
                          <a:solidFill>
                            <a:srgbClr val="FFFFFF"/>
                          </a:solidFill>
                          <a:effectLst/>
                        </a:rPr>
                        <a:t>Structure of a Simple Internet Protocol Packet: Email Example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tc hMerge="1">
                  <a:txBody>
                    <a:bodyPr/>
                    <a:lstStyle/>
                    <a:p>
                      <a:endParaRPr lang="en-CA"/>
                    </a:p>
                  </a:txBody>
                  <a:tcPr/>
                </a:tc>
                <a:tc hMerge="1">
                  <a:txBody>
                    <a:bodyPr/>
                    <a:lstStyle/>
                    <a:p>
                      <a:endParaRPr lang="en-CA"/>
                    </a:p>
                  </a:txBody>
                  <a:tcPr/>
                </a:tc>
                <a:extLst>
                  <a:ext uri="{0D108BD9-81ED-4DB2-BD59-A6C34878D82A}">
                    <a16:rowId xmlns:a16="http://schemas.microsoft.com/office/drawing/2014/main" val="1626513312"/>
                  </a:ext>
                </a:extLst>
              </a:tr>
              <a:tr h="0">
                <a:tc>
                  <a:txBody>
                    <a:bodyPr/>
                    <a:lstStyle/>
                    <a:p>
                      <a:pPr algn="l" fontAlgn="t"/>
                      <a:r>
                        <a:rPr lang="en-CA" dirty="0">
                          <a:effectLst/>
                        </a:rPr>
                        <a:t>Header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tc>
                  <a:txBody>
                    <a:bodyPr/>
                    <a:lstStyle/>
                    <a:p>
                      <a:pPr algn="l" fontAlgn="t">
                        <a:buFont typeface="Arial" panose="020B0604020202020204" pitchFamily="34" charset="0"/>
                        <a:buChar char="•"/>
                      </a:pPr>
                      <a:r>
                        <a:rPr lang="en-US" dirty="0">
                          <a:effectLst/>
                        </a:rPr>
                        <a:t>Sender's IP address</a:t>
                      </a:r>
                    </a:p>
                    <a:p>
                      <a:pPr algn="l" fontAlgn="t">
                        <a:buFont typeface="Arial" panose="020B0604020202020204" pitchFamily="34" charset="0"/>
                        <a:buChar char="•"/>
                      </a:pPr>
                      <a:r>
                        <a:rPr lang="en-US" dirty="0">
                          <a:effectLst/>
                        </a:rPr>
                        <a:t>Receiver's IP address</a:t>
                      </a:r>
                    </a:p>
                    <a:p>
                      <a:pPr algn="l" fontAlgn="t">
                        <a:buFont typeface="Arial" panose="020B0604020202020204" pitchFamily="34" charset="0"/>
                        <a:buChar char="•"/>
                      </a:pPr>
                      <a:r>
                        <a:rPr lang="en-US" dirty="0">
                          <a:effectLst/>
                        </a:rPr>
                        <a:t>Protocol</a:t>
                      </a:r>
                    </a:p>
                    <a:p>
                      <a:pPr algn="l" fontAlgn="t">
                        <a:buFont typeface="Arial" panose="020B0604020202020204" pitchFamily="34" charset="0"/>
                        <a:buChar char="•"/>
                      </a:pPr>
                      <a:r>
                        <a:rPr lang="en-US" dirty="0">
                          <a:effectLst/>
                        </a:rPr>
                        <a:t>Packet number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tc>
                  <a:txBody>
                    <a:bodyPr/>
                    <a:lstStyle/>
                    <a:p>
                      <a:pPr algn="l" fontAlgn="t"/>
                      <a:r>
                        <a:rPr lang="en-CA">
                          <a:effectLst/>
                        </a:rPr>
                        <a:t>96 bits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extLst>
                  <a:ext uri="{0D108BD9-81ED-4DB2-BD59-A6C34878D82A}">
                    <a16:rowId xmlns:a16="http://schemas.microsoft.com/office/drawing/2014/main" val="2839783743"/>
                  </a:ext>
                </a:extLst>
              </a:tr>
              <a:tr h="0">
                <a:tc>
                  <a:txBody>
                    <a:bodyPr/>
                    <a:lstStyle/>
                    <a:p>
                      <a:pPr algn="l" fontAlgn="t"/>
                      <a:r>
                        <a:rPr lang="en-CA">
                          <a:effectLst/>
                        </a:rPr>
                        <a:t>Payload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tc>
                  <a:txBody>
                    <a:bodyPr/>
                    <a:lstStyle/>
                    <a:p>
                      <a:pPr algn="l" fontAlgn="t">
                        <a:buFont typeface="Arial" panose="020B0604020202020204" pitchFamily="34" charset="0"/>
                        <a:buChar char="•"/>
                      </a:pPr>
                      <a:r>
                        <a:rPr lang="en-CA" dirty="0">
                          <a:effectLst/>
                        </a:rPr>
                        <a:t>Data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tc>
                  <a:txBody>
                    <a:bodyPr/>
                    <a:lstStyle/>
                    <a:p>
                      <a:pPr algn="l" fontAlgn="t"/>
                      <a:r>
                        <a:rPr lang="en-CA" dirty="0">
                          <a:effectLst/>
                        </a:rPr>
                        <a:t>896 bits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extLst>
                  <a:ext uri="{0D108BD9-81ED-4DB2-BD59-A6C34878D82A}">
                    <a16:rowId xmlns:a16="http://schemas.microsoft.com/office/drawing/2014/main" val="195665903"/>
                  </a:ext>
                </a:extLst>
              </a:tr>
              <a:tr h="0">
                <a:tc>
                  <a:txBody>
                    <a:bodyPr/>
                    <a:lstStyle/>
                    <a:p>
                      <a:pPr algn="l" fontAlgn="t"/>
                      <a:r>
                        <a:rPr lang="en-CA">
                          <a:effectLst/>
                        </a:rPr>
                        <a:t>Trailer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tc>
                  <a:txBody>
                    <a:bodyPr/>
                    <a:lstStyle/>
                    <a:p>
                      <a:pPr algn="l" fontAlgn="t">
                        <a:buFont typeface="Arial" panose="020B0604020202020204" pitchFamily="34" charset="0"/>
                        <a:buChar char="•"/>
                      </a:pPr>
                      <a:r>
                        <a:rPr lang="en-US" dirty="0">
                          <a:effectLst/>
                        </a:rPr>
                        <a:t>Data to show the end of the packet</a:t>
                      </a:r>
                    </a:p>
                    <a:p>
                      <a:pPr algn="l" fontAlgn="t">
                        <a:buFont typeface="Arial" panose="020B0604020202020204" pitchFamily="34" charset="0"/>
                        <a:buChar char="•"/>
                      </a:pPr>
                      <a:r>
                        <a:rPr lang="en-US" dirty="0">
                          <a:effectLst/>
                        </a:rPr>
                        <a:t>Error correction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tc>
                  <a:txBody>
                    <a:bodyPr/>
                    <a:lstStyle/>
                    <a:p>
                      <a:pPr algn="l" fontAlgn="t"/>
                      <a:r>
                        <a:rPr lang="en-CA" dirty="0">
                          <a:effectLst/>
                        </a:rPr>
                        <a:t>32 bits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extLst>
                  <a:ext uri="{0D108BD9-81ED-4DB2-BD59-A6C34878D82A}">
                    <a16:rowId xmlns:a16="http://schemas.microsoft.com/office/drawing/2014/main" val="2850288400"/>
                  </a:ext>
                </a:extLst>
              </a:tr>
            </a:tbl>
          </a:graphicData>
        </a:graphic>
      </p:graphicFrame>
    </p:spTree>
    <p:extLst>
      <p:ext uri="{BB962C8B-B14F-4D97-AF65-F5344CB8AC3E}">
        <p14:creationId xmlns:p14="http://schemas.microsoft.com/office/powerpoint/2010/main" val="156982646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F762C99E-81F5-56CF-32F8-06DE645177BE}"/>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261EE0AB-5272-3FC2-AA9A-DD6497F6A799}"/>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latin typeface="Anton"/>
                <a:ea typeface="Anton"/>
                <a:cs typeface="Anton"/>
                <a:sym typeface="Anton"/>
              </a:rPr>
              <a:t>Name Address Translation (NAT) Protocol</a:t>
            </a:r>
            <a:endParaRPr lang="en-CA" sz="2800" dirty="0">
              <a:solidFill>
                <a:schemeClr val="dk1"/>
              </a:solidFill>
              <a:latin typeface="Anton"/>
              <a:ea typeface="Anton"/>
              <a:cs typeface="Anton"/>
              <a:sym typeface="Anton"/>
            </a:endParaRPr>
          </a:p>
        </p:txBody>
      </p:sp>
      <p:pic>
        <p:nvPicPr>
          <p:cNvPr id="10" name="Picture 9">
            <a:extLst>
              <a:ext uri="{FF2B5EF4-FFF2-40B4-BE49-F238E27FC236}">
                <a16:creationId xmlns:a16="http://schemas.microsoft.com/office/drawing/2014/main" id="{8DFD6CA1-F006-DF8C-F2F7-0C9F0A74BFEF}"/>
              </a:ext>
            </a:extLst>
          </p:cNvPr>
          <p:cNvPicPr>
            <a:picLocks noChangeAspect="1"/>
          </p:cNvPicPr>
          <p:nvPr/>
        </p:nvPicPr>
        <p:blipFill>
          <a:blip r:embed="rId3"/>
          <a:stretch>
            <a:fillRect/>
          </a:stretch>
        </p:blipFill>
        <p:spPr>
          <a:xfrm>
            <a:off x="3854622" y="2039838"/>
            <a:ext cx="4914900" cy="2763266"/>
          </a:xfrm>
          <a:prstGeom prst="rect">
            <a:avLst/>
          </a:prstGeom>
        </p:spPr>
      </p:pic>
      <p:sp>
        <p:nvSpPr>
          <p:cNvPr id="11" name="TextBox 10">
            <a:extLst>
              <a:ext uri="{FF2B5EF4-FFF2-40B4-BE49-F238E27FC236}">
                <a16:creationId xmlns:a16="http://schemas.microsoft.com/office/drawing/2014/main" id="{249F637E-3AD4-865D-70F0-8DA10E6662BD}"/>
              </a:ext>
            </a:extLst>
          </p:cNvPr>
          <p:cNvSpPr txBox="1"/>
          <p:nvPr/>
        </p:nvSpPr>
        <p:spPr>
          <a:xfrm>
            <a:off x="274401" y="927773"/>
            <a:ext cx="8495121" cy="10481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rgbClr val="FFC000"/>
                </a:solidFill>
              </a:rPr>
              <a:t>Static IP addresses - </a:t>
            </a:r>
            <a:r>
              <a:rPr lang="en-US" dirty="0">
                <a:solidFill>
                  <a:schemeClr val="accent6"/>
                </a:solidFill>
              </a:rPr>
              <a:t>Pre-determined and configured manually in the device or computer by a user or network IT administrator</a:t>
            </a:r>
          </a:p>
          <a:p>
            <a:pPr marL="311150" indent="-171450">
              <a:lnSpc>
                <a:spcPct val="100000"/>
              </a:lnSpc>
              <a:buFont typeface="Arial" panose="020B0604020202020204" pitchFamily="34" charset="0"/>
              <a:buChar char="•"/>
            </a:pPr>
            <a:r>
              <a:rPr lang="en-US" dirty="0">
                <a:solidFill>
                  <a:srgbClr val="FFC000"/>
                </a:solidFill>
              </a:rPr>
              <a:t>Dynamic IP addresses </a:t>
            </a:r>
            <a:r>
              <a:rPr lang="en-US" dirty="0">
                <a:solidFill>
                  <a:schemeClr val="accent6"/>
                </a:solidFill>
              </a:rPr>
              <a:t>- Temporarily provided by a network management device like a server or router every time the computer is started up and accesses the network. These servers or routers tend to use the Dynamic Host Configuration Protocol (DHCP) operations to provide those temporary addresses to devices in the network</a:t>
            </a:r>
          </a:p>
        </p:txBody>
      </p:sp>
      <p:sp>
        <p:nvSpPr>
          <p:cNvPr id="12" name="TextBox 11">
            <a:extLst>
              <a:ext uri="{FF2B5EF4-FFF2-40B4-BE49-F238E27FC236}">
                <a16:creationId xmlns:a16="http://schemas.microsoft.com/office/drawing/2014/main" id="{3FEB7051-B4B9-58E4-7CA3-76210CC29FC5}"/>
              </a:ext>
            </a:extLst>
          </p:cNvPr>
          <p:cNvSpPr txBox="1"/>
          <p:nvPr/>
        </p:nvSpPr>
        <p:spPr>
          <a:xfrm>
            <a:off x="169625" y="2111433"/>
            <a:ext cx="3580222" cy="10481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139700" indent="0">
              <a:lnSpc>
                <a:spcPct val="100000"/>
              </a:lnSpc>
              <a:buNone/>
            </a:pPr>
            <a:r>
              <a:rPr lang="en-US" dirty="0">
                <a:solidFill>
                  <a:srgbClr val="FFC000"/>
                </a:solidFill>
              </a:rPr>
              <a:t>Name Address Translation (NAT) Protocol</a:t>
            </a:r>
          </a:p>
          <a:p>
            <a:pPr marL="311150" indent="-171450">
              <a:lnSpc>
                <a:spcPct val="100000"/>
              </a:lnSpc>
              <a:buFont typeface="Arial" panose="020B0604020202020204" pitchFamily="34" charset="0"/>
              <a:buChar char="•"/>
            </a:pPr>
            <a:r>
              <a:rPr lang="en-US" dirty="0">
                <a:solidFill>
                  <a:schemeClr val="accent6"/>
                </a:solidFill>
              </a:rPr>
              <a:t>Many organizations and home-based networks use </a:t>
            </a:r>
            <a:r>
              <a:rPr lang="en-US" dirty="0">
                <a:solidFill>
                  <a:srgbClr val="FFC000"/>
                </a:solidFill>
              </a:rPr>
              <a:t>private IP addresses </a:t>
            </a:r>
            <a:r>
              <a:rPr lang="en-US" dirty="0">
                <a:solidFill>
                  <a:schemeClr val="accent6"/>
                </a:solidFill>
              </a:rPr>
              <a:t>that cannot be visible to the outside world. They cannot be recognized and accepted beyond the local network </a:t>
            </a:r>
          </a:p>
          <a:p>
            <a:pPr marL="311150" indent="-171450">
              <a:lnSpc>
                <a:spcPct val="100000"/>
              </a:lnSpc>
              <a:buFont typeface="Arial" panose="020B0604020202020204" pitchFamily="34" charset="0"/>
              <a:buChar char="•"/>
            </a:pPr>
            <a:r>
              <a:rPr lang="en-US" dirty="0">
                <a:solidFill>
                  <a:schemeClr val="accent6"/>
                </a:solidFill>
              </a:rPr>
              <a:t>The NAT protocol consolidates all of the internal private addresses into one single </a:t>
            </a:r>
            <a:r>
              <a:rPr lang="en-US" dirty="0">
                <a:solidFill>
                  <a:srgbClr val="FFC000"/>
                </a:solidFill>
              </a:rPr>
              <a:t>public address</a:t>
            </a:r>
            <a:r>
              <a:rPr lang="en-US" dirty="0">
                <a:solidFill>
                  <a:schemeClr val="accent6"/>
                </a:solidFill>
              </a:rPr>
              <a:t> that can be used for external communications and is visible to anyone outside that local network.</a:t>
            </a:r>
          </a:p>
          <a:p>
            <a:pPr marL="311150" indent="-171450">
              <a:lnSpc>
                <a:spcPct val="100000"/>
              </a:lnSpc>
              <a:buFont typeface="Arial" panose="020B0604020202020204" pitchFamily="34" charset="0"/>
              <a:buChar char="•"/>
            </a:pPr>
            <a:r>
              <a:rPr lang="en-US" dirty="0">
                <a:solidFill>
                  <a:schemeClr val="accent6"/>
                </a:solidFill>
              </a:rPr>
              <a:t>Home routers are attached to an external gateway to the Internet such as an Internet Service Provider (ISP)</a:t>
            </a:r>
          </a:p>
          <a:p>
            <a:pPr marL="311150" indent="-171450">
              <a:lnSpc>
                <a:spcPct val="100000"/>
              </a:lnSpc>
              <a:buFont typeface="Arial" panose="020B0604020202020204" pitchFamily="34" charset="0"/>
              <a:buChar char="•"/>
            </a:pPr>
            <a:endParaRPr lang="en-US" dirty="0">
              <a:solidFill>
                <a:schemeClr val="accent6"/>
              </a:solidFill>
            </a:endParaRPr>
          </a:p>
        </p:txBody>
      </p:sp>
    </p:spTree>
    <p:extLst>
      <p:ext uri="{BB962C8B-B14F-4D97-AF65-F5344CB8AC3E}">
        <p14:creationId xmlns:p14="http://schemas.microsoft.com/office/powerpoint/2010/main" val="296478738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361C9C98-FCEF-8564-4412-FCF54FFFF809}"/>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5C9E0727-C3FF-F79B-63AF-10B7395354B5}"/>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latin typeface="Anton"/>
                <a:ea typeface="Anton"/>
                <a:cs typeface="Anton"/>
                <a:sym typeface="Anton"/>
              </a:rPr>
              <a:t>Routing Tables</a:t>
            </a:r>
            <a:endParaRPr lang="en-CA" sz="2800" dirty="0">
              <a:solidFill>
                <a:schemeClr val="dk1"/>
              </a:solidFill>
              <a:latin typeface="Anton"/>
              <a:ea typeface="Anton"/>
              <a:cs typeface="Anton"/>
              <a:sym typeface="Anton"/>
            </a:endParaRPr>
          </a:p>
        </p:txBody>
      </p:sp>
      <p:sp>
        <p:nvSpPr>
          <p:cNvPr id="11" name="TextBox 10">
            <a:extLst>
              <a:ext uri="{FF2B5EF4-FFF2-40B4-BE49-F238E27FC236}">
                <a16:creationId xmlns:a16="http://schemas.microsoft.com/office/drawing/2014/main" id="{7CFC82C6-EF7A-46C8-053D-34B9CB4EFA7D}"/>
              </a:ext>
            </a:extLst>
          </p:cNvPr>
          <p:cNvSpPr txBox="1"/>
          <p:nvPr/>
        </p:nvSpPr>
        <p:spPr>
          <a:xfrm>
            <a:off x="274401" y="927773"/>
            <a:ext cx="8495121" cy="36728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chemeClr val="accent6"/>
                </a:solidFill>
              </a:rPr>
              <a:t>A router’s “</a:t>
            </a:r>
            <a:r>
              <a:rPr lang="en-US" dirty="0">
                <a:solidFill>
                  <a:srgbClr val="FFC000"/>
                </a:solidFill>
              </a:rPr>
              <a:t>routing tables</a:t>
            </a:r>
            <a:r>
              <a:rPr lang="en-US" dirty="0">
                <a:solidFill>
                  <a:schemeClr val="accent6"/>
                </a:solidFill>
              </a:rPr>
              <a:t>” (“cache”) lists the networks directly and indirectly attached to each of its ports</a:t>
            </a:r>
          </a:p>
          <a:p>
            <a:pPr marL="311150" indent="-171450">
              <a:lnSpc>
                <a:spcPct val="100000"/>
              </a:lnSpc>
              <a:buFont typeface="Arial" panose="020B0604020202020204" pitchFamily="34" charset="0"/>
              <a:buChar char="•"/>
            </a:pPr>
            <a:r>
              <a:rPr lang="en-US" dirty="0">
                <a:solidFill>
                  <a:schemeClr val="accent6"/>
                </a:solidFill>
              </a:rPr>
              <a:t>Routing tables are stored in the routers </a:t>
            </a:r>
            <a:r>
              <a:rPr lang="en-US" dirty="0">
                <a:solidFill>
                  <a:srgbClr val="FFC000"/>
                </a:solidFill>
              </a:rPr>
              <a:t>non-volatile memory (NVRAM</a:t>
            </a:r>
            <a:r>
              <a:rPr lang="en-US" dirty="0">
                <a:solidFill>
                  <a:schemeClr val="accent6"/>
                </a:solidFill>
              </a:rPr>
              <a:t>) so the information is not lost even if the router looses power</a:t>
            </a:r>
          </a:p>
          <a:p>
            <a:pPr marL="311150" indent="-171450">
              <a:lnSpc>
                <a:spcPct val="100000"/>
              </a:lnSpc>
              <a:buFont typeface="Arial" panose="020B0604020202020204" pitchFamily="34" charset="0"/>
              <a:buChar char="•"/>
            </a:pPr>
            <a:r>
              <a:rPr lang="en-US" dirty="0">
                <a:solidFill>
                  <a:schemeClr val="accent6"/>
                </a:solidFill>
              </a:rPr>
              <a:t>Each port's routing table uses </a:t>
            </a:r>
            <a:r>
              <a:rPr lang="en-US" dirty="0">
                <a:solidFill>
                  <a:srgbClr val="FFC000"/>
                </a:solidFill>
              </a:rPr>
              <a:t>Address Resolution Protocol (ARP)</a:t>
            </a:r>
            <a:r>
              <a:rPr lang="en-US" dirty="0">
                <a:solidFill>
                  <a:schemeClr val="accent6"/>
                </a:solidFill>
              </a:rPr>
              <a:t> protocols to monitor and to renew those tables as it receives updates from nearby devices on a regular basis</a:t>
            </a:r>
          </a:p>
          <a:p>
            <a:pPr marL="311150" indent="-171450">
              <a:lnSpc>
                <a:spcPct val="100000"/>
              </a:lnSpc>
              <a:buFont typeface="Arial" panose="020B0604020202020204" pitchFamily="34" charset="0"/>
              <a:buChar char="•"/>
            </a:pPr>
            <a:r>
              <a:rPr lang="en-US" dirty="0">
                <a:solidFill>
                  <a:schemeClr val="accent6"/>
                </a:solidFill>
              </a:rPr>
              <a:t>Devices on the local network also send out ARP broadcasts to learn about other locally attached networks devices, such as other computers, to ask for the MAC address of an unfamiliar IP address </a:t>
            </a:r>
          </a:p>
          <a:p>
            <a:pPr marL="311150" indent="-171450">
              <a:lnSpc>
                <a:spcPct val="100000"/>
              </a:lnSpc>
              <a:buFont typeface="Arial" panose="020B0604020202020204" pitchFamily="34" charset="0"/>
              <a:buChar char="•"/>
            </a:pPr>
            <a:r>
              <a:rPr lang="en-US" dirty="0">
                <a:solidFill>
                  <a:schemeClr val="accent6"/>
                </a:solidFill>
              </a:rPr>
              <a:t>If another device is familiar with that unknown IP address and the corresponding MAC address attached to it, it passes on that information on behalf of the unknown device or sends that information to the MAC address of the default gateway port attached to the nearest router</a:t>
            </a:r>
          </a:p>
          <a:p>
            <a:pPr marL="311150" indent="-171450">
              <a:lnSpc>
                <a:spcPct val="100000"/>
              </a:lnSpc>
              <a:buFont typeface="Arial" panose="020B0604020202020204" pitchFamily="34" charset="0"/>
              <a:buChar char="•"/>
            </a:pPr>
            <a:r>
              <a:rPr lang="en-US" dirty="0">
                <a:solidFill>
                  <a:schemeClr val="accent6"/>
                </a:solidFill>
              </a:rPr>
              <a:t>Routers focus more on Layer 3 IP address information for packets with destinations outside the local network (i.e. Webservers)</a:t>
            </a:r>
          </a:p>
          <a:p>
            <a:pPr marL="311150" indent="-171450">
              <a:lnSpc>
                <a:spcPct val="100000"/>
              </a:lnSpc>
              <a:buFont typeface="Arial" panose="020B0604020202020204" pitchFamily="34" charset="0"/>
              <a:buChar char="•"/>
            </a:pPr>
            <a:r>
              <a:rPr lang="en-US" dirty="0">
                <a:solidFill>
                  <a:schemeClr val="accent6"/>
                </a:solidFill>
              </a:rPr>
              <a:t>Along with MAC addresses, routers create "maps" of routes taken from the routing tables, along with the other pertinent information. Then, they use these maps to get packets as close to their destination as possible</a:t>
            </a:r>
          </a:p>
          <a:p>
            <a:pPr marL="139700" indent="0">
              <a:lnSpc>
                <a:spcPct val="100000"/>
              </a:lnSpc>
              <a:buNone/>
            </a:pPr>
            <a:r>
              <a:rPr lang="en-US" dirty="0">
                <a:solidFill>
                  <a:srgbClr val="FFC000"/>
                </a:solidFill>
              </a:rPr>
              <a:t>Routing Tables Contain (At Least) The Following Information:</a:t>
            </a:r>
          </a:p>
          <a:p>
            <a:pPr marL="311150" indent="-171450">
              <a:lnSpc>
                <a:spcPct val="100000"/>
              </a:lnSpc>
              <a:buFont typeface="Arial" panose="020B0604020202020204" pitchFamily="34" charset="0"/>
              <a:buChar char="•"/>
            </a:pPr>
            <a:r>
              <a:rPr lang="en-US" dirty="0">
                <a:solidFill>
                  <a:schemeClr val="accent6"/>
                </a:solidFill>
              </a:rPr>
              <a:t>IP addresses of distant devices and their respective networks</a:t>
            </a:r>
          </a:p>
          <a:p>
            <a:pPr marL="311150" indent="-171450">
              <a:lnSpc>
                <a:spcPct val="100000"/>
              </a:lnSpc>
              <a:buFont typeface="Arial" panose="020B0604020202020204" pitchFamily="34" charset="0"/>
              <a:buChar char="•"/>
            </a:pPr>
            <a:r>
              <a:rPr lang="en-US" dirty="0">
                <a:solidFill>
                  <a:schemeClr val="accent6"/>
                </a:solidFill>
              </a:rPr>
              <a:t>address or name of the next router down the line outside the network (called a hop) to get to a particular network</a:t>
            </a:r>
          </a:p>
          <a:p>
            <a:pPr marL="311150" indent="-171450">
              <a:lnSpc>
                <a:spcPct val="100000"/>
              </a:lnSpc>
              <a:buFont typeface="Arial" panose="020B0604020202020204" pitchFamily="34" charset="0"/>
              <a:buChar char="•"/>
            </a:pPr>
            <a:r>
              <a:rPr lang="en-US" dirty="0">
                <a:solidFill>
                  <a:schemeClr val="accent6"/>
                </a:solidFill>
              </a:rPr>
              <a:t>The port ID in the router that connects to that next hop along that route</a:t>
            </a:r>
          </a:p>
          <a:p>
            <a:pPr marL="311150" indent="-171450">
              <a:lnSpc>
                <a:spcPct val="100000"/>
              </a:lnSpc>
              <a:buFont typeface="Arial" panose="020B0604020202020204" pitchFamily="34" charset="0"/>
              <a:buChar char="•"/>
            </a:pPr>
            <a:r>
              <a:rPr lang="en-US" dirty="0">
                <a:solidFill>
                  <a:schemeClr val="accent6"/>
                </a:solidFill>
              </a:rPr>
              <a:t>A timestamp to show when that update packet was received and processed</a:t>
            </a:r>
          </a:p>
          <a:p>
            <a:pPr marL="311150" indent="-171450">
              <a:lnSpc>
                <a:spcPct val="100000"/>
              </a:lnSpc>
              <a:buFont typeface="Arial" panose="020B0604020202020204" pitchFamily="34" charset="0"/>
              <a:buChar char="•"/>
            </a:pPr>
            <a:r>
              <a:rPr lang="en-US" dirty="0">
                <a:solidFill>
                  <a:schemeClr val="accent6"/>
                </a:solidFill>
              </a:rPr>
              <a:t>A metric to measure how long to or how far from the destination the packet is, such as the number of hops or routers along the way or time in milliseconds</a:t>
            </a:r>
          </a:p>
          <a:p>
            <a:pPr marL="311150" indent="-171450">
              <a:lnSpc>
                <a:spcPct val="100000"/>
              </a:lnSpc>
              <a:buFont typeface="Arial" panose="020B0604020202020204" pitchFamily="34" charset="0"/>
              <a:buChar char="•"/>
            </a:pPr>
            <a:endParaRPr lang="en-US" dirty="0">
              <a:solidFill>
                <a:schemeClr val="accent6"/>
              </a:solidFill>
            </a:endParaRPr>
          </a:p>
          <a:p>
            <a:pPr marL="139700" indent="0">
              <a:lnSpc>
                <a:spcPct val="100000"/>
              </a:lnSpc>
              <a:buNone/>
            </a:pPr>
            <a:endParaRPr lang="en-US" dirty="0">
              <a:solidFill>
                <a:schemeClr val="accent6"/>
              </a:solidFill>
            </a:endParaRPr>
          </a:p>
          <a:p>
            <a:pPr marL="311150" indent="-171450">
              <a:lnSpc>
                <a:spcPct val="100000"/>
              </a:lnSpc>
              <a:buFont typeface="Arial" panose="020B0604020202020204" pitchFamily="34" charset="0"/>
              <a:buChar char="•"/>
            </a:pPr>
            <a:endParaRPr lang="en-US" dirty="0">
              <a:solidFill>
                <a:schemeClr val="accent6"/>
              </a:solidFill>
            </a:endParaRPr>
          </a:p>
          <a:p>
            <a:pPr marL="311150" indent="-171450">
              <a:lnSpc>
                <a:spcPct val="100000"/>
              </a:lnSpc>
              <a:buFont typeface="Arial" panose="020B0604020202020204" pitchFamily="34" charset="0"/>
              <a:buChar char="•"/>
            </a:pPr>
            <a:endParaRPr lang="en-US" dirty="0">
              <a:solidFill>
                <a:schemeClr val="accent6"/>
              </a:solidFill>
            </a:endParaRPr>
          </a:p>
        </p:txBody>
      </p:sp>
    </p:spTree>
    <p:extLst>
      <p:ext uri="{BB962C8B-B14F-4D97-AF65-F5344CB8AC3E}">
        <p14:creationId xmlns:p14="http://schemas.microsoft.com/office/powerpoint/2010/main" val="73816424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15C05508-2A06-18F9-E755-788401A5C111}"/>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035B4A18-448B-0037-AAD6-E9BCEB4854B4}"/>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rPr>
              <a:t>Subnet Mask Slash Notation</a:t>
            </a:r>
            <a:endParaRPr lang="en-CA" sz="2800" dirty="0">
              <a:solidFill>
                <a:schemeClr val="dk1"/>
              </a:solidFill>
              <a:latin typeface="Anton"/>
              <a:ea typeface="Anton"/>
              <a:cs typeface="Anton"/>
              <a:sym typeface="Anton"/>
            </a:endParaRPr>
          </a:p>
        </p:txBody>
      </p:sp>
      <p:pic>
        <p:nvPicPr>
          <p:cNvPr id="2" name="Picture 1">
            <a:extLst>
              <a:ext uri="{FF2B5EF4-FFF2-40B4-BE49-F238E27FC236}">
                <a16:creationId xmlns:a16="http://schemas.microsoft.com/office/drawing/2014/main" id="{EC6510DE-59EB-1796-ED0A-F87E978CA2A3}"/>
              </a:ext>
            </a:extLst>
          </p:cNvPr>
          <p:cNvPicPr>
            <a:picLocks noChangeAspect="1"/>
          </p:cNvPicPr>
          <p:nvPr/>
        </p:nvPicPr>
        <p:blipFill>
          <a:blip r:embed="rId3"/>
          <a:stretch>
            <a:fillRect/>
          </a:stretch>
        </p:blipFill>
        <p:spPr>
          <a:xfrm>
            <a:off x="4326927" y="1017725"/>
            <a:ext cx="4542671" cy="3757612"/>
          </a:xfrm>
          <a:prstGeom prst="rect">
            <a:avLst/>
          </a:prstGeom>
        </p:spPr>
      </p:pic>
      <p:graphicFrame>
        <p:nvGraphicFramePr>
          <p:cNvPr id="3" name="Table 2">
            <a:extLst>
              <a:ext uri="{FF2B5EF4-FFF2-40B4-BE49-F238E27FC236}">
                <a16:creationId xmlns:a16="http://schemas.microsoft.com/office/drawing/2014/main" id="{91DA2B35-A988-E6F4-64C5-9646C65D40C4}"/>
              </a:ext>
            </a:extLst>
          </p:cNvPr>
          <p:cNvGraphicFramePr>
            <a:graphicFrameLocks noGrp="1"/>
          </p:cNvGraphicFramePr>
          <p:nvPr>
            <p:extLst>
              <p:ext uri="{D42A27DB-BD31-4B8C-83A1-F6EECF244321}">
                <p14:modId xmlns:p14="http://schemas.microsoft.com/office/powerpoint/2010/main" val="2947448194"/>
              </p:ext>
            </p:extLst>
          </p:nvPr>
        </p:nvGraphicFramePr>
        <p:xfrm>
          <a:off x="454129" y="1170382"/>
          <a:ext cx="3586444" cy="1354000"/>
        </p:xfrm>
        <a:graphic>
          <a:graphicData uri="http://schemas.openxmlformats.org/drawingml/2006/table">
            <a:tbl>
              <a:tblPr firstRow="1" bandRow="1">
                <a:tableStyleId>{9577CEE3-539C-40FE-893D-AA8995659627}</a:tableStyleId>
              </a:tblPr>
              <a:tblGrid>
                <a:gridCol w="896611">
                  <a:extLst>
                    <a:ext uri="{9D8B030D-6E8A-4147-A177-3AD203B41FA5}">
                      <a16:colId xmlns:a16="http://schemas.microsoft.com/office/drawing/2014/main" val="1677480646"/>
                    </a:ext>
                  </a:extLst>
                </a:gridCol>
                <a:gridCol w="896611">
                  <a:extLst>
                    <a:ext uri="{9D8B030D-6E8A-4147-A177-3AD203B41FA5}">
                      <a16:colId xmlns:a16="http://schemas.microsoft.com/office/drawing/2014/main" val="2412167826"/>
                    </a:ext>
                  </a:extLst>
                </a:gridCol>
                <a:gridCol w="896611">
                  <a:extLst>
                    <a:ext uri="{9D8B030D-6E8A-4147-A177-3AD203B41FA5}">
                      <a16:colId xmlns:a16="http://schemas.microsoft.com/office/drawing/2014/main" val="2039677817"/>
                    </a:ext>
                  </a:extLst>
                </a:gridCol>
                <a:gridCol w="896611">
                  <a:extLst>
                    <a:ext uri="{9D8B030D-6E8A-4147-A177-3AD203B41FA5}">
                      <a16:colId xmlns:a16="http://schemas.microsoft.com/office/drawing/2014/main" val="33333260"/>
                    </a:ext>
                  </a:extLst>
                </a:gridCol>
              </a:tblGrid>
              <a:tr h="517706">
                <a:tc>
                  <a:txBody>
                    <a:bodyPr/>
                    <a:lstStyle/>
                    <a:p>
                      <a:pPr algn="ctr"/>
                      <a:r>
                        <a:rPr lang="en-CA" sz="1000" dirty="0">
                          <a:solidFill>
                            <a:schemeClr val="accent6"/>
                          </a:solidFill>
                        </a:rPr>
                        <a:t>Octet 1</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Octet 2</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Octet 3</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Octet 4</a:t>
                      </a:r>
                    </a:p>
                  </a:txBody>
                  <a:tcPr anchor="ctr"/>
                </a:tc>
                <a:extLst>
                  <a:ext uri="{0D108BD9-81ED-4DB2-BD59-A6C34878D82A}">
                    <a16:rowId xmlns:a16="http://schemas.microsoft.com/office/drawing/2014/main" val="3101799514"/>
                  </a:ext>
                </a:extLst>
              </a:tr>
              <a:tr h="517706">
                <a:tc>
                  <a:txBody>
                    <a:bodyPr/>
                    <a:lstStyle/>
                    <a:p>
                      <a:pPr algn="ctr"/>
                      <a:r>
                        <a:rPr lang="en-CA" sz="1000" dirty="0">
                          <a:solidFill>
                            <a:schemeClr val="accent6"/>
                          </a:solidFill>
                        </a:rPr>
                        <a:t>8bits</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8bits</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8bits</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8bits</a:t>
                      </a:r>
                    </a:p>
                  </a:txBody>
                  <a:tcPr anchor="ctr"/>
                </a:tc>
                <a:extLst>
                  <a:ext uri="{0D108BD9-81ED-4DB2-BD59-A6C34878D82A}">
                    <a16:rowId xmlns:a16="http://schemas.microsoft.com/office/drawing/2014/main" val="4154560357"/>
                  </a:ext>
                </a:extLst>
              </a:tr>
              <a:tr h="318588">
                <a:tc>
                  <a:txBody>
                    <a:bodyPr/>
                    <a:lstStyle/>
                    <a:p>
                      <a:pPr algn="ctr"/>
                      <a:r>
                        <a:rPr lang="en-CA" sz="1000" dirty="0">
                          <a:solidFill>
                            <a:schemeClr val="accent6"/>
                          </a:solidFill>
                        </a:rPr>
                        <a:t>XXXXXXXX</a:t>
                      </a:r>
                    </a:p>
                  </a:txBody>
                  <a:tcPr/>
                </a:tc>
                <a:tc>
                  <a:txBody>
                    <a:bodyPr/>
                    <a:lstStyle/>
                    <a:p>
                      <a:pPr algn="ctr"/>
                      <a:r>
                        <a:rPr lang="en-CA" sz="1000" dirty="0">
                          <a:solidFill>
                            <a:schemeClr val="accent6"/>
                          </a:solidFill>
                        </a:rPr>
                        <a:t>XXXXXXXX</a:t>
                      </a:r>
                    </a:p>
                  </a:txBody>
                  <a:tcPr/>
                </a:tc>
                <a:tc>
                  <a:txBody>
                    <a:bodyPr/>
                    <a:lstStyle/>
                    <a:p>
                      <a:pPr algn="ctr"/>
                      <a:r>
                        <a:rPr lang="en-CA" sz="1000" dirty="0">
                          <a:solidFill>
                            <a:schemeClr val="accent6"/>
                          </a:solidFill>
                        </a:rPr>
                        <a:t>XXXXXXXX</a:t>
                      </a:r>
                    </a:p>
                  </a:txBody>
                  <a:tcPr/>
                </a:tc>
                <a:tc>
                  <a:txBody>
                    <a:bodyPr/>
                    <a:lstStyle/>
                    <a:p>
                      <a:pPr algn="ctr"/>
                      <a:r>
                        <a:rPr lang="en-CA" sz="1000" dirty="0">
                          <a:solidFill>
                            <a:schemeClr val="accent6"/>
                          </a:solidFill>
                        </a:rPr>
                        <a:t>XXXXXXXX</a:t>
                      </a:r>
                    </a:p>
                  </a:txBody>
                  <a:tcPr/>
                </a:tc>
                <a:extLst>
                  <a:ext uri="{0D108BD9-81ED-4DB2-BD59-A6C34878D82A}">
                    <a16:rowId xmlns:a16="http://schemas.microsoft.com/office/drawing/2014/main" val="289038111"/>
                  </a:ext>
                </a:extLst>
              </a:tr>
            </a:tbl>
          </a:graphicData>
        </a:graphic>
      </p:graphicFrame>
      <p:sp>
        <p:nvSpPr>
          <p:cNvPr id="4" name="Right Brace 3">
            <a:extLst>
              <a:ext uri="{FF2B5EF4-FFF2-40B4-BE49-F238E27FC236}">
                <a16:creationId xmlns:a16="http://schemas.microsoft.com/office/drawing/2014/main" id="{30C445D3-0B50-EDBC-8977-3ED01C8D470A}"/>
              </a:ext>
            </a:extLst>
          </p:cNvPr>
          <p:cNvSpPr/>
          <p:nvPr/>
        </p:nvSpPr>
        <p:spPr>
          <a:xfrm rot="5400000">
            <a:off x="822326" y="2321028"/>
            <a:ext cx="165200" cy="666648"/>
          </a:xfrm>
          <a:prstGeom prst="rightBrace">
            <a:avLst/>
          </a:prstGeom>
          <a:noFill/>
          <a:ln>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solidFill>
                <a:srgbClr val="FFC000"/>
              </a:solidFill>
            </a:endParaRPr>
          </a:p>
        </p:txBody>
      </p:sp>
      <p:sp>
        <p:nvSpPr>
          <p:cNvPr id="5" name="TextBox 4">
            <a:extLst>
              <a:ext uri="{FF2B5EF4-FFF2-40B4-BE49-F238E27FC236}">
                <a16:creationId xmlns:a16="http://schemas.microsoft.com/office/drawing/2014/main" id="{D1DCF5EF-2B55-DB0B-E8C3-E1A450C8DCCE}"/>
              </a:ext>
            </a:extLst>
          </p:cNvPr>
          <p:cNvSpPr txBox="1"/>
          <p:nvPr/>
        </p:nvSpPr>
        <p:spPr>
          <a:xfrm>
            <a:off x="571601" y="2786105"/>
            <a:ext cx="1990725" cy="307777"/>
          </a:xfrm>
          <a:prstGeom prst="rect">
            <a:avLst/>
          </a:prstGeom>
          <a:noFill/>
        </p:spPr>
        <p:txBody>
          <a:bodyPr wrap="square" rtlCol="0">
            <a:spAutoFit/>
          </a:bodyPr>
          <a:lstStyle/>
          <a:p>
            <a:r>
              <a:rPr lang="en-CA" dirty="0">
                <a:solidFill>
                  <a:schemeClr val="accent6"/>
                </a:solidFill>
              </a:rPr>
              <a:t>8 Bit -&gt; /8</a:t>
            </a:r>
          </a:p>
        </p:txBody>
      </p:sp>
      <p:sp>
        <p:nvSpPr>
          <p:cNvPr id="6" name="Right Brace 5">
            <a:extLst>
              <a:ext uri="{FF2B5EF4-FFF2-40B4-BE49-F238E27FC236}">
                <a16:creationId xmlns:a16="http://schemas.microsoft.com/office/drawing/2014/main" id="{8E3DB3D3-B5EA-2DB2-2C1D-17BCD5158D74}"/>
              </a:ext>
            </a:extLst>
          </p:cNvPr>
          <p:cNvSpPr/>
          <p:nvPr/>
        </p:nvSpPr>
        <p:spPr>
          <a:xfrm rot="5400000">
            <a:off x="1789112" y="2011464"/>
            <a:ext cx="146152" cy="2581173"/>
          </a:xfrm>
          <a:prstGeom prst="rightBrace">
            <a:avLst/>
          </a:prstGeom>
          <a:noFill/>
          <a:ln>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solidFill>
                <a:srgbClr val="FFC000"/>
              </a:solidFill>
            </a:endParaRPr>
          </a:p>
        </p:txBody>
      </p:sp>
      <p:sp>
        <p:nvSpPr>
          <p:cNvPr id="7" name="TextBox 6">
            <a:extLst>
              <a:ext uri="{FF2B5EF4-FFF2-40B4-BE49-F238E27FC236}">
                <a16:creationId xmlns:a16="http://schemas.microsoft.com/office/drawing/2014/main" id="{E9D4ABF5-C256-636D-998E-2E1AFAEBAAE7}"/>
              </a:ext>
            </a:extLst>
          </p:cNvPr>
          <p:cNvSpPr txBox="1"/>
          <p:nvPr/>
        </p:nvSpPr>
        <p:spPr>
          <a:xfrm>
            <a:off x="571601" y="3459768"/>
            <a:ext cx="7707824" cy="307777"/>
          </a:xfrm>
          <a:prstGeom prst="rect">
            <a:avLst/>
          </a:prstGeom>
          <a:noFill/>
        </p:spPr>
        <p:txBody>
          <a:bodyPr wrap="square" rtlCol="0">
            <a:spAutoFit/>
          </a:bodyPr>
          <a:lstStyle/>
          <a:p>
            <a:r>
              <a:rPr lang="en-CA" dirty="0">
                <a:solidFill>
                  <a:schemeClr val="accent6"/>
                </a:solidFill>
              </a:rPr>
              <a:t>24 Bit -&gt; /24  == 255.255.255.0 subnet mask</a:t>
            </a:r>
          </a:p>
        </p:txBody>
      </p:sp>
    </p:spTree>
    <p:extLst>
      <p:ext uri="{BB962C8B-B14F-4D97-AF65-F5344CB8AC3E}">
        <p14:creationId xmlns:p14="http://schemas.microsoft.com/office/powerpoint/2010/main" val="18016165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56C8FED2-55B9-752A-A30C-911DAC9E91EA}"/>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262A3D9B-3531-3F4A-9284-6083A466B793}"/>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rPr>
              <a:t>Routing Path Selection</a:t>
            </a:r>
            <a:endParaRPr lang="en-CA" sz="2800" dirty="0">
              <a:solidFill>
                <a:schemeClr val="dk1"/>
              </a:solidFill>
              <a:latin typeface="Anton"/>
              <a:ea typeface="Anton"/>
              <a:cs typeface="Anton"/>
              <a:sym typeface="Anton"/>
            </a:endParaRPr>
          </a:p>
        </p:txBody>
      </p:sp>
      <p:sp>
        <p:nvSpPr>
          <p:cNvPr id="8" name="TextBox 7">
            <a:extLst>
              <a:ext uri="{FF2B5EF4-FFF2-40B4-BE49-F238E27FC236}">
                <a16:creationId xmlns:a16="http://schemas.microsoft.com/office/drawing/2014/main" id="{3C713C61-8BF5-E451-2054-EEA6CDDAF556}"/>
              </a:ext>
            </a:extLst>
          </p:cNvPr>
          <p:cNvSpPr txBox="1"/>
          <p:nvPr/>
        </p:nvSpPr>
        <p:spPr>
          <a:xfrm>
            <a:off x="274401" y="927773"/>
            <a:ext cx="8495121" cy="7257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chemeClr val="accent6"/>
                </a:solidFill>
              </a:rPr>
              <a:t>As packets are distributed over a network along paths towards their destinations by routers. Routers receive a packet and analyze the Layer 3 IP address information contained in it to move the packet further along in a direction, to the next routers to its final destination host:</a:t>
            </a:r>
          </a:p>
          <a:p>
            <a:pPr marL="311150" indent="-171450">
              <a:lnSpc>
                <a:spcPct val="100000"/>
              </a:lnSpc>
              <a:buFont typeface="Arial" panose="020B0604020202020204" pitchFamily="34" charset="0"/>
              <a:buChar char="•"/>
            </a:pPr>
            <a:r>
              <a:rPr lang="en-US" dirty="0">
                <a:solidFill>
                  <a:schemeClr val="accent6"/>
                </a:solidFill>
              </a:rPr>
              <a:t>After receiving a packet and reading the network portion of the Layer 3 IP address of the final destination network</a:t>
            </a:r>
          </a:p>
          <a:p>
            <a:pPr marL="139700" indent="0">
              <a:lnSpc>
                <a:spcPct val="100000"/>
              </a:lnSpc>
              <a:buNone/>
            </a:pPr>
            <a:endParaRPr lang="en-US" dirty="0">
              <a:solidFill>
                <a:schemeClr val="accent6"/>
              </a:solidFill>
            </a:endParaRPr>
          </a:p>
          <a:p>
            <a:pPr marL="139700" indent="0">
              <a:lnSpc>
                <a:spcPct val="100000"/>
              </a:lnSpc>
              <a:buNone/>
            </a:pPr>
            <a:endParaRPr lang="en-US" dirty="0">
              <a:solidFill>
                <a:schemeClr val="accent6"/>
              </a:solidFill>
            </a:endParaRPr>
          </a:p>
        </p:txBody>
      </p:sp>
      <p:sp>
        <p:nvSpPr>
          <p:cNvPr id="9" name="TextBox 8">
            <a:extLst>
              <a:ext uri="{FF2B5EF4-FFF2-40B4-BE49-F238E27FC236}">
                <a16:creationId xmlns:a16="http://schemas.microsoft.com/office/drawing/2014/main" id="{00F18135-EADF-F35F-0B48-CFCAAA45E42B}"/>
              </a:ext>
            </a:extLst>
          </p:cNvPr>
          <p:cNvSpPr txBox="1"/>
          <p:nvPr/>
        </p:nvSpPr>
        <p:spPr>
          <a:xfrm>
            <a:off x="274402" y="1653540"/>
            <a:ext cx="3745496" cy="32232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139700" indent="0">
              <a:lnSpc>
                <a:spcPct val="100000"/>
              </a:lnSpc>
              <a:buNone/>
            </a:pPr>
            <a:r>
              <a:rPr lang="en-US" dirty="0">
                <a:solidFill>
                  <a:srgbClr val="FFC000"/>
                </a:solidFill>
              </a:rPr>
              <a:t>Preparing a Hop for a Familiar Address:</a:t>
            </a:r>
          </a:p>
          <a:p>
            <a:pPr marL="311150" indent="-171450">
              <a:lnSpc>
                <a:spcPct val="100000"/>
              </a:lnSpc>
              <a:buFont typeface="Arial" panose="020B0604020202020204" pitchFamily="34" charset="0"/>
              <a:buChar char="•"/>
            </a:pPr>
            <a:r>
              <a:rPr lang="en-US" dirty="0">
                <a:solidFill>
                  <a:schemeClr val="accent6"/>
                </a:solidFill>
              </a:rPr>
              <a:t>If the router is familiar with the network address, it prepares Layer 2 MAC information of the port it is leaving from and the MAC address of the next router port, or hop, to which it is going, and any other pertinent Layer 3 IP information. </a:t>
            </a:r>
          </a:p>
          <a:p>
            <a:pPr marL="311150" indent="-171450">
              <a:lnSpc>
                <a:spcPct val="100000"/>
              </a:lnSpc>
              <a:buFont typeface="Arial" panose="020B0604020202020204" pitchFamily="34" charset="0"/>
              <a:buChar char="•"/>
            </a:pPr>
            <a:r>
              <a:rPr lang="en-US" dirty="0">
                <a:solidFill>
                  <a:schemeClr val="accent6"/>
                </a:solidFill>
              </a:rPr>
              <a:t>The packet gets re-encapsulated and sent via the router port familiar with that IP address in the packet and its corresponding network/subnetwork.</a:t>
            </a:r>
          </a:p>
          <a:p>
            <a:pPr marL="311150" indent="-171450">
              <a:lnSpc>
                <a:spcPct val="100000"/>
              </a:lnSpc>
              <a:buFont typeface="Arial" panose="020B0604020202020204" pitchFamily="34" charset="0"/>
              <a:buChar char="•"/>
            </a:pPr>
            <a:r>
              <a:rPr lang="en-US" dirty="0">
                <a:solidFill>
                  <a:schemeClr val="accent6"/>
                </a:solidFill>
              </a:rPr>
              <a:t>The only address piece of the packet that gets updated is the MAC address of the sending router port and the MAC address of the next port along the way (receiving port of the next router)</a:t>
            </a:r>
          </a:p>
          <a:p>
            <a:pPr marL="311150" indent="-171450">
              <a:lnSpc>
                <a:spcPct val="100000"/>
              </a:lnSpc>
              <a:buFont typeface="Arial" panose="020B0604020202020204" pitchFamily="34" charset="0"/>
              <a:buChar char="•"/>
            </a:pPr>
            <a:r>
              <a:rPr lang="en-US" dirty="0">
                <a:solidFill>
                  <a:schemeClr val="accent6"/>
                </a:solidFill>
              </a:rPr>
              <a:t>MAC addresses were shared by other devices and are stored in the ARP tables</a:t>
            </a:r>
          </a:p>
          <a:p>
            <a:pPr marL="139700" indent="0">
              <a:lnSpc>
                <a:spcPct val="100000"/>
              </a:lnSpc>
              <a:buNone/>
            </a:pPr>
            <a:endParaRPr lang="en-US" dirty="0">
              <a:solidFill>
                <a:srgbClr val="FFC000"/>
              </a:solidFill>
            </a:endParaRPr>
          </a:p>
        </p:txBody>
      </p:sp>
      <p:pic>
        <p:nvPicPr>
          <p:cNvPr id="30722" name="Picture 2">
            <a:extLst>
              <a:ext uri="{FF2B5EF4-FFF2-40B4-BE49-F238E27FC236}">
                <a16:creationId xmlns:a16="http://schemas.microsoft.com/office/drawing/2014/main" id="{DD3286E3-66A3-E5E9-3725-7EC7E5983F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19897" y="1874519"/>
            <a:ext cx="4749625" cy="27706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697748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D9EBD263-7360-80B6-BCC4-F59F57125ED7}"/>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D92D911D-E2DE-CF0F-4734-6F1C8A48C295}"/>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rPr>
              <a:t>Routing Path Selection</a:t>
            </a:r>
            <a:endParaRPr lang="en-CA" sz="2800" dirty="0">
              <a:solidFill>
                <a:schemeClr val="dk1"/>
              </a:solidFill>
              <a:latin typeface="Anton"/>
              <a:ea typeface="Anton"/>
              <a:cs typeface="Anton"/>
              <a:sym typeface="Anton"/>
            </a:endParaRPr>
          </a:p>
        </p:txBody>
      </p:sp>
      <p:sp>
        <p:nvSpPr>
          <p:cNvPr id="9" name="TextBox 8">
            <a:extLst>
              <a:ext uri="{FF2B5EF4-FFF2-40B4-BE49-F238E27FC236}">
                <a16:creationId xmlns:a16="http://schemas.microsoft.com/office/drawing/2014/main" id="{8193838D-EE5E-239E-D755-0160062F8D29}"/>
              </a:ext>
            </a:extLst>
          </p:cNvPr>
          <p:cNvSpPr txBox="1"/>
          <p:nvPr/>
        </p:nvSpPr>
        <p:spPr>
          <a:xfrm>
            <a:off x="251542" y="1312544"/>
            <a:ext cx="3745496" cy="32232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139700" indent="0">
              <a:lnSpc>
                <a:spcPct val="100000"/>
              </a:lnSpc>
              <a:buNone/>
            </a:pPr>
            <a:r>
              <a:rPr lang="en-US" dirty="0">
                <a:solidFill>
                  <a:srgbClr val="FFC000"/>
                </a:solidFill>
              </a:rPr>
              <a:t>Preparing a Hop for a Familiar Address:</a:t>
            </a:r>
          </a:p>
          <a:p>
            <a:pPr marL="311150" indent="-171450">
              <a:lnSpc>
                <a:spcPct val="100000"/>
              </a:lnSpc>
              <a:buFont typeface="Arial" panose="020B0604020202020204" pitchFamily="34" charset="0"/>
              <a:buChar char="•"/>
            </a:pPr>
            <a:r>
              <a:rPr lang="en-US" dirty="0">
                <a:solidFill>
                  <a:schemeClr val="accent6"/>
                </a:solidFill>
              </a:rPr>
              <a:t>If the router is not familiar with the address, it will send it out through the pre-defined Default Gateway router port to the next router that may be familiar with the IP address. </a:t>
            </a:r>
          </a:p>
          <a:p>
            <a:pPr marL="311150" indent="-171450">
              <a:lnSpc>
                <a:spcPct val="100000"/>
              </a:lnSpc>
              <a:buFont typeface="Arial" panose="020B0604020202020204" pitchFamily="34" charset="0"/>
              <a:buChar char="•"/>
            </a:pPr>
            <a:r>
              <a:rPr lang="en-US" dirty="0">
                <a:solidFill>
                  <a:schemeClr val="accent6"/>
                </a:solidFill>
              </a:rPr>
              <a:t>Usually, the IP address of the Default Gateway is pre-determined and static</a:t>
            </a:r>
          </a:p>
          <a:p>
            <a:pPr marL="311150" indent="-171450">
              <a:lnSpc>
                <a:spcPct val="100000"/>
              </a:lnSpc>
              <a:buFont typeface="Arial" panose="020B0604020202020204" pitchFamily="34" charset="0"/>
              <a:buChar char="•"/>
            </a:pPr>
            <a:r>
              <a:rPr lang="en-US" dirty="0">
                <a:solidFill>
                  <a:schemeClr val="accent6"/>
                </a:solidFill>
              </a:rPr>
              <a:t>It is used in a router closest to local networks where that gateway is the "door" to the Internet for the users within the organization</a:t>
            </a:r>
            <a:endParaRPr lang="en-US" dirty="0">
              <a:solidFill>
                <a:srgbClr val="FFC000"/>
              </a:solidFill>
            </a:endParaRPr>
          </a:p>
        </p:txBody>
      </p:sp>
      <p:pic>
        <p:nvPicPr>
          <p:cNvPr id="33794" name="Picture 2">
            <a:extLst>
              <a:ext uri="{FF2B5EF4-FFF2-40B4-BE49-F238E27FC236}">
                <a16:creationId xmlns:a16="http://schemas.microsoft.com/office/drawing/2014/main" id="{CDA389C1-092B-D08D-452B-83FE91F1BF1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310" r="9484"/>
          <a:stretch/>
        </p:blipFill>
        <p:spPr bwMode="auto">
          <a:xfrm>
            <a:off x="4430289" y="1312544"/>
            <a:ext cx="4206241" cy="27832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461506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6887B7CF-5108-F726-29CB-DA713EF38DBA}"/>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4DDCE114-1D6B-E563-17AC-63B497629964}"/>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rPr>
              <a:t>Routing Path Selection</a:t>
            </a:r>
            <a:endParaRPr lang="en-CA" sz="2800" dirty="0">
              <a:solidFill>
                <a:schemeClr val="dk1"/>
              </a:solidFill>
              <a:latin typeface="Anton"/>
              <a:ea typeface="Anton"/>
              <a:cs typeface="Anton"/>
              <a:sym typeface="Anton"/>
            </a:endParaRPr>
          </a:p>
        </p:txBody>
      </p:sp>
      <p:sp>
        <p:nvSpPr>
          <p:cNvPr id="9" name="TextBox 8">
            <a:extLst>
              <a:ext uri="{FF2B5EF4-FFF2-40B4-BE49-F238E27FC236}">
                <a16:creationId xmlns:a16="http://schemas.microsoft.com/office/drawing/2014/main" id="{ED97D69E-764F-98D6-9512-5B07150F6840}"/>
              </a:ext>
            </a:extLst>
          </p:cNvPr>
          <p:cNvSpPr txBox="1"/>
          <p:nvPr/>
        </p:nvSpPr>
        <p:spPr>
          <a:xfrm>
            <a:off x="282022" y="1120140"/>
            <a:ext cx="2865038" cy="32232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139700" indent="0">
              <a:lnSpc>
                <a:spcPct val="100000"/>
              </a:lnSpc>
              <a:buNone/>
            </a:pPr>
            <a:r>
              <a:rPr lang="en-US" dirty="0">
                <a:solidFill>
                  <a:srgbClr val="FFC000"/>
                </a:solidFill>
              </a:rPr>
              <a:t>Dropping a packet:</a:t>
            </a:r>
          </a:p>
          <a:p>
            <a:pPr marL="311150" indent="-171450">
              <a:lnSpc>
                <a:spcPct val="100000"/>
              </a:lnSpc>
              <a:buFont typeface="Arial" panose="020B0604020202020204" pitchFamily="34" charset="0"/>
              <a:buChar char="•"/>
            </a:pPr>
            <a:r>
              <a:rPr lang="en-US" dirty="0">
                <a:solidFill>
                  <a:schemeClr val="accent6"/>
                </a:solidFill>
              </a:rPr>
              <a:t>If a router cannot find the appropriate route to forward the packet after a certain period of time or number of attempts to reach it, it will simply drop it</a:t>
            </a:r>
            <a:endParaRPr lang="en-US" dirty="0">
              <a:solidFill>
                <a:srgbClr val="FFC000"/>
              </a:solidFill>
            </a:endParaRPr>
          </a:p>
        </p:txBody>
      </p:sp>
      <p:pic>
        <p:nvPicPr>
          <p:cNvPr id="2" name="Picture 1">
            <a:extLst>
              <a:ext uri="{FF2B5EF4-FFF2-40B4-BE49-F238E27FC236}">
                <a16:creationId xmlns:a16="http://schemas.microsoft.com/office/drawing/2014/main" id="{C9ACD13F-925C-D254-3182-1AC8AF1FB7B4}"/>
              </a:ext>
            </a:extLst>
          </p:cNvPr>
          <p:cNvPicPr>
            <a:picLocks noChangeAspect="1"/>
          </p:cNvPicPr>
          <p:nvPr/>
        </p:nvPicPr>
        <p:blipFill>
          <a:blip r:embed="rId3"/>
          <a:stretch>
            <a:fillRect/>
          </a:stretch>
        </p:blipFill>
        <p:spPr>
          <a:xfrm>
            <a:off x="3467100" y="1196339"/>
            <a:ext cx="5340522" cy="3441671"/>
          </a:xfrm>
          <a:prstGeom prst="rect">
            <a:avLst/>
          </a:prstGeom>
        </p:spPr>
      </p:pic>
    </p:spTree>
    <p:extLst>
      <p:ext uri="{BB962C8B-B14F-4D97-AF65-F5344CB8AC3E}">
        <p14:creationId xmlns:p14="http://schemas.microsoft.com/office/powerpoint/2010/main" val="268656797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7676707B-63FA-06AC-45CB-979364119AC6}"/>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9D28B689-EB88-7667-8EB2-010E47D38641}"/>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rPr>
              <a:t>Revisiting IP Address and Subnetting</a:t>
            </a:r>
            <a:endParaRPr lang="en-CA" sz="2800" dirty="0">
              <a:solidFill>
                <a:schemeClr val="dk1"/>
              </a:solidFill>
              <a:latin typeface="Anton"/>
              <a:ea typeface="Anton"/>
              <a:cs typeface="Anton"/>
              <a:sym typeface="Anton"/>
            </a:endParaRPr>
          </a:p>
        </p:txBody>
      </p:sp>
      <p:sp>
        <p:nvSpPr>
          <p:cNvPr id="4" name="TextBox 3">
            <a:extLst>
              <a:ext uri="{FF2B5EF4-FFF2-40B4-BE49-F238E27FC236}">
                <a16:creationId xmlns:a16="http://schemas.microsoft.com/office/drawing/2014/main" id="{0E4413D2-8888-B7CD-1153-0B83569AB9D4}"/>
              </a:ext>
            </a:extLst>
          </p:cNvPr>
          <p:cNvSpPr txBox="1"/>
          <p:nvPr/>
        </p:nvSpPr>
        <p:spPr>
          <a:xfrm>
            <a:off x="196582" y="960120"/>
            <a:ext cx="8750833" cy="6210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139700" indent="0" algn="ctr">
              <a:lnSpc>
                <a:spcPct val="100000"/>
              </a:lnSpc>
              <a:buNone/>
            </a:pPr>
            <a:r>
              <a:rPr lang="en-US" dirty="0">
                <a:solidFill>
                  <a:srgbClr val="FFC000"/>
                </a:solidFill>
              </a:rPr>
              <a:t>An IP address is structured such that it contains three key pieces of information:</a:t>
            </a:r>
          </a:p>
          <a:p>
            <a:pPr marL="139700" indent="0" algn="ctr">
              <a:lnSpc>
                <a:spcPct val="100000"/>
              </a:lnSpc>
              <a:buNone/>
            </a:pPr>
            <a:r>
              <a:rPr lang="en-US" dirty="0">
                <a:solidFill>
                  <a:srgbClr val="FFC000"/>
                </a:solidFill>
              </a:rPr>
              <a:t>(1) </a:t>
            </a:r>
            <a:r>
              <a:rPr lang="en-US" dirty="0">
                <a:solidFill>
                  <a:schemeClr val="accent6"/>
                </a:solidFill>
              </a:rPr>
              <a:t>Network Address ID </a:t>
            </a:r>
            <a:r>
              <a:rPr lang="en-US" dirty="0">
                <a:solidFill>
                  <a:srgbClr val="FFC000"/>
                </a:solidFill>
              </a:rPr>
              <a:t>(2)</a:t>
            </a:r>
            <a:r>
              <a:rPr lang="en-US" dirty="0">
                <a:solidFill>
                  <a:schemeClr val="accent6"/>
                </a:solidFill>
              </a:rPr>
              <a:t> Subnetwork Address ID (if it exists, Default Subnet Masks are shown in the table </a:t>
            </a:r>
            <a:r>
              <a:rPr lang="en-US" dirty="0">
                <a:solidFill>
                  <a:srgbClr val="FFC000"/>
                </a:solidFill>
              </a:rPr>
              <a:t>(3)</a:t>
            </a:r>
            <a:r>
              <a:rPr lang="en-US" dirty="0">
                <a:solidFill>
                  <a:schemeClr val="accent6"/>
                </a:solidFill>
              </a:rPr>
              <a:t> Client/Device MAC Address</a:t>
            </a:r>
          </a:p>
        </p:txBody>
      </p:sp>
      <p:graphicFrame>
        <p:nvGraphicFramePr>
          <p:cNvPr id="5" name="Table 4">
            <a:extLst>
              <a:ext uri="{FF2B5EF4-FFF2-40B4-BE49-F238E27FC236}">
                <a16:creationId xmlns:a16="http://schemas.microsoft.com/office/drawing/2014/main" id="{45AF372B-A58D-2DC8-4AF2-E53C006924C5}"/>
              </a:ext>
            </a:extLst>
          </p:cNvPr>
          <p:cNvGraphicFramePr>
            <a:graphicFrameLocks noGrp="1"/>
          </p:cNvGraphicFramePr>
          <p:nvPr>
            <p:extLst>
              <p:ext uri="{D42A27DB-BD31-4B8C-83A1-F6EECF244321}">
                <p14:modId xmlns:p14="http://schemas.microsoft.com/office/powerpoint/2010/main" val="1270676574"/>
              </p:ext>
            </p:extLst>
          </p:nvPr>
        </p:nvGraphicFramePr>
        <p:xfrm>
          <a:off x="541979" y="1528522"/>
          <a:ext cx="8161019" cy="1664916"/>
        </p:xfrm>
        <a:graphic>
          <a:graphicData uri="http://schemas.openxmlformats.org/drawingml/2006/table">
            <a:tbl>
              <a:tblPr firstRow="1" bandRow="1">
                <a:tableStyleId>{8FD4443E-F989-4FC4-A0C8-D5A2AF1F390B}</a:tableStyleId>
              </a:tblPr>
              <a:tblGrid>
                <a:gridCol w="1292197">
                  <a:extLst>
                    <a:ext uri="{9D8B030D-6E8A-4147-A177-3AD203B41FA5}">
                      <a16:colId xmlns:a16="http://schemas.microsoft.com/office/drawing/2014/main" val="1320888357"/>
                    </a:ext>
                  </a:extLst>
                </a:gridCol>
                <a:gridCol w="986284">
                  <a:extLst>
                    <a:ext uri="{9D8B030D-6E8A-4147-A177-3AD203B41FA5}">
                      <a16:colId xmlns:a16="http://schemas.microsoft.com/office/drawing/2014/main" val="2588243786"/>
                    </a:ext>
                  </a:extLst>
                </a:gridCol>
                <a:gridCol w="1097178">
                  <a:extLst>
                    <a:ext uri="{9D8B030D-6E8A-4147-A177-3AD203B41FA5}">
                      <a16:colId xmlns:a16="http://schemas.microsoft.com/office/drawing/2014/main" val="2558319766"/>
                    </a:ext>
                  </a:extLst>
                </a:gridCol>
                <a:gridCol w="1821180">
                  <a:extLst>
                    <a:ext uri="{9D8B030D-6E8A-4147-A177-3AD203B41FA5}">
                      <a16:colId xmlns:a16="http://schemas.microsoft.com/office/drawing/2014/main" val="2025290314"/>
                    </a:ext>
                  </a:extLst>
                </a:gridCol>
                <a:gridCol w="999250">
                  <a:extLst>
                    <a:ext uri="{9D8B030D-6E8A-4147-A177-3AD203B41FA5}">
                      <a16:colId xmlns:a16="http://schemas.microsoft.com/office/drawing/2014/main" val="3667569240"/>
                    </a:ext>
                  </a:extLst>
                </a:gridCol>
                <a:gridCol w="832469">
                  <a:extLst>
                    <a:ext uri="{9D8B030D-6E8A-4147-A177-3AD203B41FA5}">
                      <a16:colId xmlns:a16="http://schemas.microsoft.com/office/drawing/2014/main" val="2564100095"/>
                    </a:ext>
                  </a:extLst>
                </a:gridCol>
                <a:gridCol w="1132461">
                  <a:extLst>
                    <a:ext uri="{9D8B030D-6E8A-4147-A177-3AD203B41FA5}">
                      <a16:colId xmlns:a16="http://schemas.microsoft.com/office/drawing/2014/main" val="831527476"/>
                    </a:ext>
                  </a:extLst>
                </a:gridCol>
              </a:tblGrid>
              <a:tr h="223701">
                <a:tc gridSpan="7">
                  <a:txBody>
                    <a:bodyPr/>
                    <a:lstStyle/>
                    <a:p>
                      <a:pPr algn="ctr"/>
                      <a:r>
                        <a:rPr lang="en-US" sz="1000" dirty="0"/>
                        <a:t>Different Classes of IPv4 Addresses</a:t>
                      </a:r>
                      <a:endParaRPr lang="en-CA" sz="10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hMerge="1">
                  <a:txBody>
                    <a:bodyPr/>
                    <a:lstStyle/>
                    <a:p>
                      <a:endParaRPr lang="en-CA" dirty="0"/>
                    </a:p>
                  </a:txBody>
                  <a:tcPr/>
                </a:tc>
                <a:tc hMerge="1">
                  <a:txBody>
                    <a:bodyPr/>
                    <a:lstStyle/>
                    <a:p>
                      <a:endParaRPr lang="en-CA" dirty="0"/>
                    </a:p>
                  </a:txBody>
                  <a:tcPr/>
                </a:tc>
                <a:tc hMerge="1">
                  <a:txBody>
                    <a:bodyPr/>
                    <a:lstStyle/>
                    <a:p>
                      <a:endParaRPr lang="en-CA" dirty="0"/>
                    </a:p>
                  </a:txBody>
                  <a:tcPr/>
                </a:tc>
                <a:tc hMerge="1">
                  <a:txBody>
                    <a:bodyPr/>
                    <a:lstStyle/>
                    <a:p>
                      <a:endParaRPr lang="en-CA" dirty="0"/>
                    </a:p>
                  </a:txBody>
                  <a:tcPr/>
                </a:tc>
                <a:tc hMerge="1">
                  <a:txBody>
                    <a:bodyPr/>
                    <a:lstStyle/>
                    <a:p>
                      <a:endParaRPr lang="en-CA" dirty="0"/>
                    </a:p>
                  </a:txBody>
                  <a:tcPr/>
                </a:tc>
                <a:tc hMerge="1">
                  <a:txBody>
                    <a:bodyPr/>
                    <a:lstStyle/>
                    <a:p>
                      <a:endParaRPr lang="en-CA" dirty="0"/>
                    </a:p>
                  </a:txBody>
                  <a:tcPr/>
                </a:tc>
                <a:extLst>
                  <a:ext uri="{0D108BD9-81ED-4DB2-BD59-A6C34878D82A}">
                    <a16:rowId xmlns:a16="http://schemas.microsoft.com/office/drawing/2014/main" val="3403279130"/>
                  </a:ext>
                </a:extLst>
              </a:tr>
              <a:tr h="402662">
                <a:tc>
                  <a:txBody>
                    <a:bodyPr/>
                    <a:lstStyle/>
                    <a:p>
                      <a:r>
                        <a:rPr lang="en-CA" sz="1000" b="1" u="none" strike="noStrike" cap="none" dirty="0">
                          <a:solidFill>
                            <a:srgbClr val="000000"/>
                          </a:solidFill>
                          <a:effectLst/>
                          <a:sym typeface="Arial"/>
                        </a:rPr>
                        <a:t>Class</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1" u="none" strike="noStrike" cap="none" dirty="0">
                          <a:solidFill>
                            <a:srgbClr val="000000"/>
                          </a:solidFill>
                          <a:effectLst/>
                          <a:sym typeface="Arial"/>
                        </a:rPr>
                        <a:t>First Octet Decimal (Range)</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1" u="none" strike="noStrike" cap="none" dirty="0">
                          <a:solidFill>
                            <a:srgbClr val="000000"/>
                          </a:solidFill>
                          <a:effectLst/>
                          <a:sym typeface="Arial"/>
                        </a:rPr>
                        <a:t>First Octet Binary (Range)</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1" u="none" strike="noStrike" cap="none" dirty="0">
                          <a:solidFill>
                            <a:srgbClr val="000000"/>
                          </a:solidFill>
                          <a:effectLst/>
                          <a:sym typeface="Arial"/>
                        </a:rPr>
                        <a:t>IP Range</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1" u="none" strike="noStrike" cap="none" dirty="0">
                          <a:solidFill>
                            <a:srgbClr val="000000"/>
                          </a:solidFill>
                          <a:effectLst/>
                          <a:sym typeface="Arial"/>
                        </a:rPr>
                        <a:t>Subnet Mask</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1" u="none" strike="noStrike" cap="none" dirty="0">
                          <a:solidFill>
                            <a:srgbClr val="000000"/>
                          </a:solidFill>
                          <a:effectLst/>
                          <a:sym typeface="Arial"/>
                        </a:rPr>
                        <a:t>Hosts per Network ID</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1" u="none" strike="noStrike" cap="none" dirty="0">
                          <a:solidFill>
                            <a:srgbClr val="000000"/>
                          </a:solidFill>
                          <a:effectLst/>
                          <a:sym typeface="Arial"/>
                        </a:rPr>
                        <a:t>Number of Networks</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70988907"/>
                  </a:ext>
                </a:extLst>
              </a:tr>
              <a:tr h="290812">
                <a:tc>
                  <a:txBody>
                    <a:bodyPr/>
                    <a:lstStyle/>
                    <a:p>
                      <a:r>
                        <a:rPr lang="en-CA" sz="1000" b="0" u="none" strike="noStrike" cap="none" dirty="0">
                          <a:solidFill>
                            <a:srgbClr val="000000"/>
                          </a:solidFill>
                          <a:effectLst/>
                          <a:sym typeface="Arial"/>
                        </a:rPr>
                        <a:t>Class A</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0–127</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1" u="none" strike="noStrike" cap="none" dirty="0">
                          <a:solidFill>
                            <a:srgbClr val="000000"/>
                          </a:solidFill>
                          <a:effectLst/>
                          <a:sym typeface="Arial"/>
                        </a:rPr>
                        <a:t>0</a:t>
                      </a:r>
                      <a:r>
                        <a:rPr lang="en-CA" sz="1000" b="0" u="none" strike="noStrike" cap="none" dirty="0">
                          <a:solidFill>
                            <a:srgbClr val="000000"/>
                          </a:solidFill>
                          <a:effectLst/>
                          <a:sym typeface="Arial"/>
                        </a:rPr>
                        <a:t>XXXXXXX</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0.0.0.0 -127.255.255.255</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255.0.0.0</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2</a:t>
                      </a:r>
                      <a:r>
                        <a:rPr lang="en-CA" sz="1000" b="0" u="none" strike="noStrike" cap="none" baseline="30000" dirty="0">
                          <a:solidFill>
                            <a:srgbClr val="000000"/>
                          </a:solidFill>
                          <a:effectLst/>
                          <a:sym typeface="Arial"/>
                        </a:rPr>
                        <a:t>24</a:t>
                      </a:r>
                      <a:r>
                        <a:rPr lang="en-CA" sz="1000" b="0" u="none" strike="noStrike" cap="none" dirty="0">
                          <a:solidFill>
                            <a:srgbClr val="000000"/>
                          </a:solidFill>
                          <a:effectLst/>
                          <a:sym typeface="Arial"/>
                        </a:rPr>
                        <a:t>–2</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2</a:t>
                      </a:r>
                      <a:r>
                        <a:rPr lang="en-CA" sz="1000" b="0" u="none" strike="noStrike" cap="none" baseline="30000" dirty="0">
                          <a:solidFill>
                            <a:srgbClr val="000000"/>
                          </a:solidFill>
                          <a:effectLst/>
                          <a:sym typeface="Arial"/>
                        </a:rPr>
                        <a:t>7</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149535993"/>
                  </a:ext>
                </a:extLst>
              </a:tr>
              <a:tr h="290812">
                <a:tc>
                  <a:txBody>
                    <a:bodyPr/>
                    <a:lstStyle/>
                    <a:p>
                      <a:r>
                        <a:rPr lang="en-CA" sz="1000" b="0" u="none" strike="noStrike" cap="none" dirty="0">
                          <a:solidFill>
                            <a:srgbClr val="000000"/>
                          </a:solidFill>
                          <a:effectLst/>
                          <a:sym typeface="Arial"/>
                        </a:rPr>
                        <a:t>Class B</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128–191</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1" u="none" strike="noStrike" cap="none" dirty="0">
                          <a:solidFill>
                            <a:srgbClr val="000000"/>
                          </a:solidFill>
                          <a:effectLst/>
                          <a:sym typeface="Arial"/>
                        </a:rPr>
                        <a:t>10</a:t>
                      </a:r>
                      <a:r>
                        <a:rPr lang="en-CA" sz="1000" b="0" u="none" strike="noStrike" cap="none" dirty="0">
                          <a:solidFill>
                            <a:srgbClr val="000000"/>
                          </a:solidFill>
                          <a:effectLst/>
                          <a:sym typeface="Arial"/>
                        </a:rPr>
                        <a:t>XXXXXX</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128.0.0.0–191.255.255.255</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255.0.0.0</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2</a:t>
                      </a:r>
                      <a:r>
                        <a:rPr lang="en-CA" sz="1000" b="0" u="none" strike="noStrike" cap="none" baseline="30000" dirty="0">
                          <a:solidFill>
                            <a:srgbClr val="000000"/>
                          </a:solidFill>
                          <a:effectLst/>
                          <a:sym typeface="Arial"/>
                        </a:rPr>
                        <a:t>16</a:t>
                      </a:r>
                      <a:r>
                        <a:rPr lang="en-CA" sz="1000" b="0" u="none" strike="noStrike" cap="none" dirty="0">
                          <a:solidFill>
                            <a:srgbClr val="000000"/>
                          </a:solidFill>
                          <a:effectLst/>
                          <a:sym typeface="Arial"/>
                        </a:rPr>
                        <a:t>–2</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2</a:t>
                      </a:r>
                      <a:r>
                        <a:rPr lang="en-CA" sz="1000" b="0" u="none" strike="noStrike" cap="none" baseline="30000" dirty="0">
                          <a:solidFill>
                            <a:srgbClr val="000000"/>
                          </a:solidFill>
                          <a:effectLst/>
                          <a:sym typeface="Arial"/>
                        </a:rPr>
                        <a:t>14</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527208901"/>
                  </a:ext>
                </a:extLst>
              </a:tr>
              <a:tr h="290812">
                <a:tc>
                  <a:txBody>
                    <a:bodyPr/>
                    <a:lstStyle/>
                    <a:p>
                      <a:r>
                        <a:rPr lang="en-CA" sz="1000" b="0" u="none" strike="noStrike" cap="none" dirty="0">
                          <a:solidFill>
                            <a:srgbClr val="000000"/>
                          </a:solidFill>
                          <a:effectLst/>
                          <a:sym typeface="Arial"/>
                        </a:rPr>
                        <a:t>Class C</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192–223</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1" u="none" strike="noStrike" cap="none" dirty="0">
                          <a:solidFill>
                            <a:srgbClr val="000000"/>
                          </a:solidFill>
                          <a:effectLst/>
                          <a:sym typeface="Arial"/>
                        </a:rPr>
                        <a:t>110</a:t>
                      </a:r>
                      <a:r>
                        <a:rPr lang="en-CA" sz="1000" b="0" u="none" strike="noStrike" cap="none" dirty="0">
                          <a:solidFill>
                            <a:srgbClr val="000000"/>
                          </a:solidFill>
                          <a:effectLst/>
                          <a:sym typeface="Arial"/>
                        </a:rPr>
                        <a:t>XXXXX</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t"/>
                      <a:r>
                        <a:rPr lang="en-CA" sz="1000" dirty="0">
                          <a:effectLst/>
                        </a:rPr>
                        <a:t>192.0.0.0–223.255.255.255</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255.255.255.0</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2</a:t>
                      </a:r>
                      <a:r>
                        <a:rPr lang="en-CA" sz="1000" b="0" u="none" strike="noStrike" cap="none" baseline="30000" dirty="0">
                          <a:solidFill>
                            <a:srgbClr val="000000"/>
                          </a:solidFill>
                          <a:effectLst/>
                          <a:sym typeface="Arial"/>
                        </a:rPr>
                        <a:t>8</a:t>
                      </a:r>
                      <a:r>
                        <a:rPr lang="en-CA" sz="1000" b="0" u="none" strike="noStrike" cap="none" dirty="0">
                          <a:solidFill>
                            <a:srgbClr val="000000"/>
                          </a:solidFill>
                          <a:effectLst/>
                          <a:sym typeface="Arial"/>
                        </a:rPr>
                        <a:t>–2</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CA" sz="1000" b="0" u="none" strike="noStrike" cap="none" dirty="0">
                          <a:solidFill>
                            <a:srgbClr val="000000"/>
                          </a:solidFill>
                          <a:effectLst/>
                          <a:sym typeface="Arial"/>
                        </a:rPr>
                        <a:t>2</a:t>
                      </a:r>
                      <a:r>
                        <a:rPr lang="en-CA" sz="1000" b="0" u="none" strike="noStrike" cap="none" baseline="30000" dirty="0">
                          <a:solidFill>
                            <a:srgbClr val="000000"/>
                          </a:solidFill>
                          <a:effectLst/>
                          <a:sym typeface="Arial"/>
                        </a:rPr>
                        <a:t>21</a:t>
                      </a:r>
                      <a:endParaRPr lang="en-CA" sz="10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506958155"/>
                  </a:ext>
                </a:extLst>
              </a:tr>
            </a:tbl>
          </a:graphicData>
        </a:graphic>
      </p:graphicFrame>
      <p:graphicFrame>
        <p:nvGraphicFramePr>
          <p:cNvPr id="6" name="Table 5">
            <a:extLst>
              <a:ext uri="{FF2B5EF4-FFF2-40B4-BE49-F238E27FC236}">
                <a16:creationId xmlns:a16="http://schemas.microsoft.com/office/drawing/2014/main" id="{975A295E-46F5-A700-DC3D-1F37AB5D0F9C}"/>
              </a:ext>
            </a:extLst>
          </p:cNvPr>
          <p:cNvGraphicFramePr>
            <a:graphicFrameLocks noGrp="1"/>
          </p:cNvGraphicFramePr>
          <p:nvPr>
            <p:extLst>
              <p:ext uri="{D42A27DB-BD31-4B8C-83A1-F6EECF244321}">
                <p14:modId xmlns:p14="http://schemas.microsoft.com/office/powerpoint/2010/main" val="1176651251"/>
              </p:ext>
            </p:extLst>
          </p:nvPr>
        </p:nvGraphicFramePr>
        <p:xfrm>
          <a:off x="985554" y="4071440"/>
          <a:ext cx="3586444" cy="850082"/>
        </p:xfrm>
        <a:graphic>
          <a:graphicData uri="http://schemas.openxmlformats.org/drawingml/2006/table">
            <a:tbl>
              <a:tblPr firstRow="1" bandRow="1">
                <a:tableStyleId>{9577CEE3-539C-40FE-893D-AA8995659627}</a:tableStyleId>
              </a:tblPr>
              <a:tblGrid>
                <a:gridCol w="896611">
                  <a:extLst>
                    <a:ext uri="{9D8B030D-6E8A-4147-A177-3AD203B41FA5}">
                      <a16:colId xmlns:a16="http://schemas.microsoft.com/office/drawing/2014/main" val="1677480646"/>
                    </a:ext>
                  </a:extLst>
                </a:gridCol>
                <a:gridCol w="896611">
                  <a:extLst>
                    <a:ext uri="{9D8B030D-6E8A-4147-A177-3AD203B41FA5}">
                      <a16:colId xmlns:a16="http://schemas.microsoft.com/office/drawing/2014/main" val="2412167826"/>
                    </a:ext>
                  </a:extLst>
                </a:gridCol>
                <a:gridCol w="896611">
                  <a:extLst>
                    <a:ext uri="{9D8B030D-6E8A-4147-A177-3AD203B41FA5}">
                      <a16:colId xmlns:a16="http://schemas.microsoft.com/office/drawing/2014/main" val="2039677817"/>
                    </a:ext>
                  </a:extLst>
                </a:gridCol>
                <a:gridCol w="896611">
                  <a:extLst>
                    <a:ext uri="{9D8B030D-6E8A-4147-A177-3AD203B41FA5}">
                      <a16:colId xmlns:a16="http://schemas.microsoft.com/office/drawing/2014/main" val="33333260"/>
                    </a:ext>
                  </a:extLst>
                </a:gridCol>
              </a:tblGrid>
              <a:tr h="241480">
                <a:tc>
                  <a:txBody>
                    <a:bodyPr/>
                    <a:lstStyle/>
                    <a:p>
                      <a:pPr algn="ctr"/>
                      <a:r>
                        <a:rPr lang="en-CA" sz="1000" dirty="0">
                          <a:solidFill>
                            <a:schemeClr val="accent6"/>
                          </a:solidFill>
                        </a:rPr>
                        <a:t>Octet 1</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Octet 2</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Octet 3</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Octet 4</a:t>
                      </a:r>
                    </a:p>
                  </a:txBody>
                  <a:tcPr anchor="ctr"/>
                </a:tc>
                <a:extLst>
                  <a:ext uri="{0D108BD9-81ED-4DB2-BD59-A6C34878D82A}">
                    <a16:rowId xmlns:a16="http://schemas.microsoft.com/office/drawing/2014/main" val="3101799514"/>
                  </a:ext>
                </a:extLst>
              </a:tr>
              <a:tr h="287654">
                <a:tc>
                  <a:txBody>
                    <a:bodyPr/>
                    <a:lstStyle/>
                    <a:p>
                      <a:pPr algn="ctr"/>
                      <a:r>
                        <a:rPr lang="en-CA" sz="1000" dirty="0">
                          <a:solidFill>
                            <a:schemeClr val="accent6"/>
                          </a:solidFill>
                        </a:rPr>
                        <a:t>192</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168</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10</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15</a:t>
                      </a:r>
                    </a:p>
                  </a:txBody>
                  <a:tcPr anchor="ctr"/>
                </a:tc>
                <a:extLst>
                  <a:ext uri="{0D108BD9-81ED-4DB2-BD59-A6C34878D82A}">
                    <a16:rowId xmlns:a16="http://schemas.microsoft.com/office/drawing/2014/main" val="4154560357"/>
                  </a:ext>
                </a:extLst>
              </a:tr>
              <a:tr h="318588">
                <a:tc>
                  <a:txBody>
                    <a:bodyPr/>
                    <a:lstStyle/>
                    <a:p>
                      <a:pPr algn="ctr"/>
                      <a:r>
                        <a:rPr lang="en-CA" sz="1000" dirty="0">
                          <a:solidFill>
                            <a:schemeClr val="accent6"/>
                          </a:solidFill>
                        </a:rPr>
                        <a:t>11000000</a:t>
                      </a:r>
                    </a:p>
                  </a:txBody>
                  <a:tcPr/>
                </a:tc>
                <a:tc>
                  <a:txBody>
                    <a:bodyPr/>
                    <a:lstStyle/>
                    <a:p>
                      <a:pPr algn="ctr"/>
                      <a:r>
                        <a:rPr lang="en-CA" sz="1000" dirty="0">
                          <a:solidFill>
                            <a:schemeClr val="accent6"/>
                          </a:solidFill>
                        </a:rPr>
                        <a:t>10101000</a:t>
                      </a:r>
                    </a:p>
                  </a:txBody>
                  <a:tcPr/>
                </a:tc>
                <a:tc>
                  <a:txBody>
                    <a:bodyPr/>
                    <a:lstStyle/>
                    <a:p>
                      <a:pPr algn="ctr"/>
                      <a:r>
                        <a:rPr lang="en-CA" sz="1000" dirty="0">
                          <a:solidFill>
                            <a:schemeClr val="accent6"/>
                          </a:solidFill>
                        </a:rPr>
                        <a:t>00001010</a:t>
                      </a:r>
                    </a:p>
                  </a:txBody>
                  <a:tcPr/>
                </a:tc>
                <a:tc>
                  <a:txBody>
                    <a:bodyPr/>
                    <a:lstStyle/>
                    <a:p>
                      <a:pPr algn="ctr"/>
                      <a:r>
                        <a:rPr lang="en-CA" sz="1000" dirty="0">
                          <a:solidFill>
                            <a:schemeClr val="accent6"/>
                          </a:solidFill>
                        </a:rPr>
                        <a:t>00001111</a:t>
                      </a:r>
                    </a:p>
                  </a:txBody>
                  <a:tcPr/>
                </a:tc>
                <a:extLst>
                  <a:ext uri="{0D108BD9-81ED-4DB2-BD59-A6C34878D82A}">
                    <a16:rowId xmlns:a16="http://schemas.microsoft.com/office/drawing/2014/main" val="289038111"/>
                  </a:ext>
                </a:extLst>
              </a:tr>
            </a:tbl>
          </a:graphicData>
        </a:graphic>
      </p:graphicFrame>
      <p:sp>
        <p:nvSpPr>
          <p:cNvPr id="7" name="TextBox 6">
            <a:extLst>
              <a:ext uri="{FF2B5EF4-FFF2-40B4-BE49-F238E27FC236}">
                <a16:creationId xmlns:a16="http://schemas.microsoft.com/office/drawing/2014/main" id="{3417B54A-7BD2-5B76-D6A4-1EDCF0877B57}"/>
              </a:ext>
            </a:extLst>
          </p:cNvPr>
          <p:cNvSpPr txBox="1"/>
          <p:nvPr/>
        </p:nvSpPr>
        <p:spPr>
          <a:xfrm>
            <a:off x="3133932" y="3168890"/>
            <a:ext cx="3371436" cy="584775"/>
          </a:xfrm>
          <a:prstGeom prst="rect">
            <a:avLst/>
          </a:prstGeom>
          <a:noFill/>
        </p:spPr>
        <p:txBody>
          <a:bodyPr wrap="none" rtlCol="0">
            <a:spAutoFit/>
          </a:bodyPr>
          <a:lstStyle/>
          <a:p>
            <a:r>
              <a:rPr lang="en-CA" sz="3200" dirty="0">
                <a:solidFill>
                  <a:srgbClr val="FFC000"/>
                </a:solidFill>
              </a:rPr>
              <a:t>192.168.10.15/27</a:t>
            </a:r>
          </a:p>
        </p:txBody>
      </p:sp>
      <p:sp>
        <p:nvSpPr>
          <p:cNvPr id="8" name="TextBox 7">
            <a:extLst>
              <a:ext uri="{FF2B5EF4-FFF2-40B4-BE49-F238E27FC236}">
                <a16:creationId xmlns:a16="http://schemas.microsoft.com/office/drawing/2014/main" id="{80CCACC4-ACF2-328B-7E52-2C339B88FC94}"/>
              </a:ext>
            </a:extLst>
          </p:cNvPr>
          <p:cNvSpPr txBox="1"/>
          <p:nvPr/>
        </p:nvSpPr>
        <p:spPr>
          <a:xfrm>
            <a:off x="2142506" y="3775656"/>
            <a:ext cx="1272540" cy="307777"/>
          </a:xfrm>
          <a:prstGeom prst="rect">
            <a:avLst/>
          </a:prstGeom>
          <a:noFill/>
        </p:spPr>
        <p:txBody>
          <a:bodyPr wrap="square" rtlCol="0">
            <a:spAutoFit/>
          </a:bodyPr>
          <a:lstStyle/>
          <a:p>
            <a:r>
              <a:rPr lang="en-CA" dirty="0">
                <a:solidFill>
                  <a:srgbClr val="FFC000"/>
                </a:solidFill>
              </a:rPr>
              <a:t>Host Address</a:t>
            </a:r>
          </a:p>
        </p:txBody>
      </p:sp>
      <p:graphicFrame>
        <p:nvGraphicFramePr>
          <p:cNvPr id="10" name="Table 9">
            <a:extLst>
              <a:ext uri="{FF2B5EF4-FFF2-40B4-BE49-F238E27FC236}">
                <a16:creationId xmlns:a16="http://schemas.microsoft.com/office/drawing/2014/main" id="{AA6C180A-F6A6-D50C-5BC6-A0662C560661}"/>
              </a:ext>
            </a:extLst>
          </p:cNvPr>
          <p:cNvGraphicFramePr>
            <a:graphicFrameLocks noGrp="1"/>
          </p:cNvGraphicFramePr>
          <p:nvPr>
            <p:extLst>
              <p:ext uri="{D42A27DB-BD31-4B8C-83A1-F6EECF244321}">
                <p14:modId xmlns:p14="http://schemas.microsoft.com/office/powerpoint/2010/main" val="3477336814"/>
              </p:ext>
            </p:extLst>
          </p:nvPr>
        </p:nvGraphicFramePr>
        <p:xfrm>
          <a:off x="5001294" y="4071440"/>
          <a:ext cx="3586444" cy="850082"/>
        </p:xfrm>
        <a:graphic>
          <a:graphicData uri="http://schemas.openxmlformats.org/drawingml/2006/table">
            <a:tbl>
              <a:tblPr firstRow="1" bandRow="1">
                <a:tableStyleId>{9577CEE3-539C-40FE-893D-AA8995659627}</a:tableStyleId>
              </a:tblPr>
              <a:tblGrid>
                <a:gridCol w="896611">
                  <a:extLst>
                    <a:ext uri="{9D8B030D-6E8A-4147-A177-3AD203B41FA5}">
                      <a16:colId xmlns:a16="http://schemas.microsoft.com/office/drawing/2014/main" val="1677480646"/>
                    </a:ext>
                  </a:extLst>
                </a:gridCol>
                <a:gridCol w="896611">
                  <a:extLst>
                    <a:ext uri="{9D8B030D-6E8A-4147-A177-3AD203B41FA5}">
                      <a16:colId xmlns:a16="http://schemas.microsoft.com/office/drawing/2014/main" val="2412167826"/>
                    </a:ext>
                  </a:extLst>
                </a:gridCol>
                <a:gridCol w="896611">
                  <a:extLst>
                    <a:ext uri="{9D8B030D-6E8A-4147-A177-3AD203B41FA5}">
                      <a16:colId xmlns:a16="http://schemas.microsoft.com/office/drawing/2014/main" val="2039677817"/>
                    </a:ext>
                  </a:extLst>
                </a:gridCol>
                <a:gridCol w="896611">
                  <a:extLst>
                    <a:ext uri="{9D8B030D-6E8A-4147-A177-3AD203B41FA5}">
                      <a16:colId xmlns:a16="http://schemas.microsoft.com/office/drawing/2014/main" val="33333260"/>
                    </a:ext>
                  </a:extLst>
                </a:gridCol>
              </a:tblGrid>
              <a:tr h="241480">
                <a:tc>
                  <a:txBody>
                    <a:bodyPr/>
                    <a:lstStyle/>
                    <a:p>
                      <a:pPr algn="ctr"/>
                      <a:r>
                        <a:rPr lang="en-CA" sz="1000" dirty="0">
                          <a:solidFill>
                            <a:schemeClr val="accent6"/>
                          </a:solidFill>
                        </a:rPr>
                        <a:t>Octet 1</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Octet 2</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Octet 3</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Octet 4</a:t>
                      </a:r>
                    </a:p>
                  </a:txBody>
                  <a:tcPr anchor="ctr"/>
                </a:tc>
                <a:extLst>
                  <a:ext uri="{0D108BD9-81ED-4DB2-BD59-A6C34878D82A}">
                    <a16:rowId xmlns:a16="http://schemas.microsoft.com/office/drawing/2014/main" val="3101799514"/>
                  </a:ext>
                </a:extLst>
              </a:tr>
              <a:tr h="287654">
                <a:tc>
                  <a:txBody>
                    <a:bodyPr/>
                    <a:lstStyle/>
                    <a:p>
                      <a:pPr algn="ctr"/>
                      <a:r>
                        <a:rPr lang="en-CA" sz="1000" dirty="0">
                          <a:solidFill>
                            <a:schemeClr val="accent6"/>
                          </a:solidFill>
                        </a:rPr>
                        <a:t>255</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255</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255</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224</a:t>
                      </a:r>
                    </a:p>
                  </a:txBody>
                  <a:tcPr anchor="ctr"/>
                </a:tc>
                <a:extLst>
                  <a:ext uri="{0D108BD9-81ED-4DB2-BD59-A6C34878D82A}">
                    <a16:rowId xmlns:a16="http://schemas.microsoft.com/office/drawing/2014/main" val="4154560357"/>
                  </a:ext>
                </a:extLst>
              </a:tr>
              <a:tr h="318588">
                <a:tc>
                  <a:txBody>
                    <a:bodyPr/>
                    <a:lstStyle/>
                    <a:p>
                      <a:pPr algn="ctr"/>
                      <a:r>
                        <a:rPr lang="en-CA" sz="1000" dirty="0">
                          <a:solidFill>
                            <a:schemeClr val="accent6"/>
                          </a:solidFill>
                        </a:rPr>
                        <a:t>11111111</a:t>
                      </a:r>
                    </a:p>
                  </a:txBody>
                  <a:tcPr/>
                </a:tc>
                <a:tc>
                  <a:txBody>
                    <a:bodyPr/>
                    <a:lstStyle/>
                    <a:p>
                      <a:pPr algn="ctr"/>
                      <a:r>
                        <a:rPr lang="en-CA" sz="1000" dirty="0">
                          <a:solidFill>
                            <a:schemeClr val="accent6"/>
                          </a:solidFill>
                        </a:rPr>
                        <a:t>11111111</a:t>
                      </a:r>
                    </a:p>
                  </a:txBody>
                  <a:tcPr/>
                </a:tc>
                <a:tc>
                  <a:txBody>
                    <a:bodyPr/>
                    <a:lstStyle/>
                    <a:p>
                      <a:pPr algn="ctr"/>
                      <a:r>
                        <a:rPr lang="en-CA" sz="1000" dirty="0">
                          <a:solidFill>
                            <a:schemeClr val="accent6"/>
                          </a:solidFill>
                        </a:rPr>
                        <a:t>11111111</a:t>
                      </a:r>
                    </a:p>
                  </a:txBody>
                  <a:tcPr/>
                </a:tc>
                <a:tc>
                  <a:txBody>
                    <a:bodyPr/>
                    <a:lstStyle/>
                    <a:p>
                      <a:pPr algn="ctr"/>
                      <a:r>
                        <a:rPr lang="en-CA" sz="1000" dirty="0">
                          <a:solidFill>
                            <a:schemeClr val="accent6"/>
                          </a:solidFill>
                        </a:rPr>
                        <a:t>11100000</a:t>
                      </a:r>
                    </a:p>
                  </a:txBody>
                  <a:tcPr/>
                </a:tc>
                <a:extLst>
                  <a:ext uri="{0D108BD9-81ED-4DB2-BD59-A6C34878D82A}">
                    <a16:rowId xmlns:a16="http://schemas.microsoft.com/office/drawing/2014/main" val="289038111"/>
                  </a:ext>
                </a:extLst>
              </a:tr>
            </a:tbl>
          </a:graphicData>
        </a:graphic>
      </p:graphicFrame>
      <p:sp>
        <p:nvSpPr>
          <p:cNvPr id="11" name="TextBox 10">
            <a:extLst>
              <a:ext uri="{FF2B5EF4-FFF2-40B4-BE49-F238E27FC236}">
                <a16:creationId xmlns:a16="http://schemas.microsoft.com/office/drawing/2014/main" id="{457E2447-0236-298A-DA38-CA259777BCD5}"/>
              </a:ext>
            </a:extLst>
          </p:cNvPr>
          <p:cNvSpPr txBox="1"/>
          <p:nvPr/>
        </p:nvSpPr>
        <p:spPr>
          <a:xfrm>
            <a:off x="6158246" y="3775656"/>
            <a:ext cx="1272540" cy="307777"/>
          </a:xfrm>
          <a:prstGeom prst="rect">
            <a:avLst/>
          </a:prstGeom>
          <a:noFill/>
        </p:spPr>
        <p:txBody>
          <a:bodyPr wrap="square" rtlCol="0">
            <a:spAutoFit/>
          </a:bodyPr>
          <a:lstStyle/>
          <a:p>
            <a:r>
              <a:rPr lang="en-CA" dirty="0">
                <a:solidFill>
                  <a:srgbClr val="FFC000"/>
                </a:solidFill>
              </a:rPr>
              <a:t>Subnet Mask</a:t>
            </a:r>
          </a:p>
        </p:txBody>
      </p:sp>
      <p:sp>
        <p:nvSpPr>
          <p:cNvPr id="12" name="Right Brace 11">
            <a:extLst>
              <a:ext uri="{FF2B5EF4-FFF2-40B4-BE49-F238E27FC236}">
                <a16:creationId xmlns:a16="http://schemas.microsoft.com/office/drawing/2014/main" id="{F4AF26C0-A830-B7F0-148E-7DA0FD8A31FD}"/>
              </a:ext>
            </a:extLst>
          </p:cNvPr>
          <p:cNvSpPr/>
          <p:nvPr/>
        </p:nvSpPr>
        <p:spPr>
          <a:xfrm rot="5400000">
            <a:off x="4477943" y="2478925"/>
            <a:ext cx="130682" cy="2447544"/>
          </a:xfrm>
          <a:prstGeom prst="rightBrace">
            <a:avLst/>
          </a:prstGeom>
          <a:noFill/>
          <a:ln>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solidFill>
                <a:srgbClr val="FFC000"/>
              </a:solidFill>
            </a:endParaRPr>
          </a:p>
        </p:txBody>
      </p:sp>
      <p:sp>
        <p:nvSpPr>
          <p:cNvPr id="13" name="Right Brace 12">
            <a:extLst>
              <a:ext uri="{FF2B5EF4-FFF2-40B4-BE49-F238E27FC236}">
                <a16:creationId xmlns:a16="http://schemas.microsoft.com/office/drawing/2014/main" id="{5A2BFF6F-7AEB-D816-9D82-8C7FB8C85C82}"/>
              </a:ext>
            </a:extLst>
          </p:cNvPr>
          <p:cNvSpPr/>
          <p:nvPr/>
        </p:nvSpPr>
        <p:spPr>
          <a:xfrm rot="5400000">
            <a:off x="6096194" y="3509152"/>
            <a:ext cx="115328" cy="402444"/>
          </a:xfrm>
          <a:prstGeom prst="rightBrace">
            <a:avLst/>
          </a:prstGeom>
          <a:noFill/>
          <a:ln>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solidFill>
                <a:srgbClr val="FFC000"/>
              </a:solidFill>
            </a:endParaRPr>
          </a:p>
        </p:txBody>
      </p:sp>
      <p:cxnSp>
        <p:nvCxnSpPr>
          <p:cNvPr id="17" name="Straight Arrow Connector 16">
            <a:extLst>
              <a:ext uri="{FF2B5EF4-FFF2-40B4-BE49-F238E27FC236}">
                <a16:creationId xmlns:a16="http://schemas.microsoft.com/office/drawing/2014/main" id="{C8D661E7-6FF0-1175-0BA8-0FC1C75AC446}"/>
              </a:ext>
            </a:extLst>
          </p:cNvPr>
          <p:cNvCxnSpPr>
            <a:cxnSpLocks/>
            <a:stCxn id="12" idx="1"/>
          </p:cNvCxnSpPr>
          <p:nvPr/>
        </p:nvCxnSpPr>
        <p:spPr>
          <a:xfrm flipH="1">
            <a:off x="3415046" y="3768038"/>
            <a:ext cx="1128238" cy="175780"/>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B26A363D-5F26-26A4-E87D-4607560386AB}"/>
              </a:ext>
            </a:extLst>
          </p:cNvPr>
          <p:cNvCxnSpPr>
            <a:cxnSpLocks/>
            <a:stCxn id="13" idx="1"/>
          </p:cNvCxnSpPr>
          <p:nvPr/>
        </p:nvCxnSpPr>
        <p:spPr>
          <a:xfrm>
            <a:off x="6153858" y="3768038"/>
            <a:ext cx="30956" cy="175780"/>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612926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F9F396B7-40A3-D3DA-E32A-728E0D50E38F}"/>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B2C8AC0E-060E-B483-68A8-AE72016A6907}"/>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hlink"/>
                </a:solidFill>
                <a:uFill>
                  <a:noFill/>
                </a:uFill>
              </a:rPr>
              <a:t>Revisiting IP Address and Subnetting</a:t>
            </a:r>
            <a:endParaRPr lang="en-CA" sz="2800" dirty="0">
              <a:solidFill>
                <a:schemeClr val="dk1"/>
              </a:solidFill>
              <a:latin typeface="Anton"/>
              <a:ea typeface="Anton"/>
              <a:cs typeface="Anton"/>
              <a:sym typeface="Anton"/>
            </a:endParaRPr>
          </a:p>
        </p:txBody>
      </p:sp>
      <p:graphicFrame>
        <p:nvGraphicFramePr>
          <p:cNvPr id="6" name="Table 5">
            <a:extLst>
              <a:ext uri="{FF2B5EF4-FFF2-40B4-BE49-F238E27FC236}">
                <a16:creationId xmlns:a16="http://schemas.microsoft.com/office/drawing/2014/main" id="{22E9AA8B-B53E-1A60-1E46-E88EA7B55293}"/>
              </a:ext>
            </a:extLst>
          </p:cNvPr>
          <p:cNvGraphicFramePr>
            <a:graphicFrameLocks noGrp="1"/>
          </p:cNvGraphicFramePr>
          <p:nvPr>
            <p:extLst>
              <p:ext uri="{D42A27DB-BD31-4B8C-83A1-F6EECF244321}">
                <p14:modId xmlns:p14="http://schemas.microsoft.com/office/powerpoint/2010/main" val="2718437364"/>
              </p:ext>
            </p:extLst>
          </p:nvPr>
        </p:nvGraphicFramePr>
        <p:xfrm>
          <a:off x="350518" y="1676232"/>
          <a:ext cx="4872866" cy="1961150"/>
        </p:xfrm>
        <a:graphic>
          <a:graphicData uri="http://schemas.openxmlformats.org/drawingml/2006/table">
            <a:tbl>
              <a:tblPr firstRow="1" bandRow="1">
                <a:tableStyleId>{9577CEE3-539C-40FE-893D-AA8995659627}</a:tableStyleId>
              </a:tblPr>
              <a:tblGrid>
                <a:gridCol w="1119609">
                  <a:extLst>
                    <a:ext uri="{9D8B030D-6E8A-4147-A177-3AD203B41FA5}">
                      <a16:colId xmlns:a16="http://schemas.microsoft.com/office/drawing/2014/main" val="2145605449"/>
                    </a:ext>
                  </a:extLst>
                </a:gridCol>
                <a:gridCol w="829538">
                  <a:extLst>
                    <a:ext uri="{9D8B030D-6E8A-4147-A177-3AD203B41FA5}">
                      <a16:colId xmlns:a16="http://schemas.microsoft.com/office/drawing/2014/main" val="1677480646"/>
                    </a:ext>
                  </a:extLst>
                </a:gridCol>
                <a:gridCol w="974573">
                  <a:extLst>
                    <a:ext uri="{9D8B030D-6E8A-4147-A177-3AD203B41FA5}">
                      <a16:colId xmlns:a16="http://schemas.microsoft.com/office/drawing/2014/main" val="2412167826"/>
                    </a:ext>
                  </a:extLst>
                </a:gridCol>
                <a:gridCol w="974573">
                  <a:extLst>
                    <a:ext uri="{9D8B030D-6E8A-4147-A177-3AD203B41FA5}">
                      <a16:colId xmlns:a16="http://schemas.microsoft.com/office/drawing/2014/main" val="2039677817"/>
                    </a:ext>
                  </a:extLst>
                </a:gridCol>
                <a:gridCol w="974573">
                  <a:extLst>
                    <a:ext uri="{9D8B030D-6E8A-4147-A177-3AD203B41FA5}">
                      <a16:colId xmlns:a16="http://schemas.microsoft.com/office/drawing/2014/main" val="33333260"/>
                    </a:ext>
                  </a:extLst>
                </a:gridCol>
              </a:tblGrid>
              <a:tr h="241480">
                <a:tc>
                  <a:txBody>
                    <a:bodyPr/>
                    <a:lstStyle/>
                    <a:p>
                      <a:pPr algn="ctr"/>
                      <a:endParaRPr lang="en-CA" sz="1000" dirty="0">
                        <a:solidFill>
                          <a:schemeClr val="accent6"/>
                        </a:solidFill>
                      </a:endParaRPr>
                    </a:p>
                  </a:txBody>
                  <a:tcPr anchor="ctr"/>
                </a:tc>
                <a:tc>
                  <a:txBody>
                    <a:bodyPr/>
                    <a:lstStyle/>
                    <a:p>
                      <a:pPr algn="ctr"/>
                      <a:r>
                        <a:rPr lang="en-CA" sz="1000" dirty="0">
                          <a:solidFill>
                            <a:schemeClr val="accent6"/>
                          </a:solidFill>
                        </a:rPr>
                        <a:t>Octet 1</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Octet 2</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Octet 3</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Octet 4</a:t>
                      </a:r>
                    </a:p>
                  </a:txBody>
                  <a:tcPr anchor="ctr"/>
                </a:tc>
                <a:extLst>
                  <a:ext uri="{0D108BD9-81ED-4DB2-BD59-A6C34878D82A}">
                    <a16:rowId xmlns:a16="http://schemas.microsoft.com/office/drawing/2014/main" val="3101799514"/>
                  </a:ext>
                </a:extLst>
              </a:tr>
              <a:tr h="287654">
                <a:tc>
                  <a:txBody>
                    <a:bodyPr/>
                    <a:lstStyle/>
                    <a:p>
                      <a:pPr algn="ctr"/>
                      <a:r>
                        <a:rPr lang="en-CA" sz="1000" dirty="0">
                          <a:solidFill>
                            <a:schemeClr val="accent6"/>
                          </a:solidFill>
                        </a:rPr>
                        <a:t>Host IP</a:t>
                      </a:r>
                    </a:p>
                  </a:txBody>
                  <a:tcPr/>
                </a:tc>
                <a:tc>
                  <a:txBody>
                    <a:bodyPr/>
                    <a:lstStyle/>
                    <a:p>
                      <a:pPr algn="ctr"/>
                      <a:r>
                        <a:rPr lang="en-CA" sz="1000" dirty="0">
                          <a:solidFill>
                            <a:schemeClr val="accent6"/>
                          </a:solidFill>
                        </a:rPr>
                        <a:t>11000000</a:t>
                      </a:r>
                    </a:p>
                  </a:txBody>
                  <a:tcPr/>
                </a:tc>
                <a:tc>
                  <a:txBody>
                    <a:bodyPr/>
                    <a:lstStyle/>
                    <a:p>
                      <a:pPr algn="ctr"/>
                      <a:r>
                        <a:rPr lang="en-CA" sz="1000" dirty="0">
                          <a:solidFill>
                            <a:schemeClr val="accent6"/>
                          </a:solidFill>
                        </a:rPr>
                        <a:t>10101000</a:t>
                      </a:r>
                    </a:p>
                  </a:txBody>
                  <a:tcPr/>
                </a:tc>
                <a:tc>
                  <a:txBody>
                    <a:bodyPr/>
                    <a:lstStyle/>
                    <a:p>
                      <a:pPr algn="ctr"/>
                      <a:r>
                        <a:rPr lang="en-CA" sz="1000" dirty="0">
                          <a:solidFill>
                            <a:schemeClr val="accent6"/>
                          </a:solidFill>
                        </a:rPr>
                        <a:t>00001010</a:t>
                      </a:r>
                    </a:p>
                  </a:txBody>
                  <a:tcPr/>
                </a:tc>
                <a:tc>
                  <a:txBody>
                    <a:bodyPr/>
                    <a:lstStyle/>
                    <a:p>
                      <a:pPr algn="ctr"/>
                      <a:r>
                        <a:rPr lang="en-CA" sz="1000" dirty="0">
                          <a:solidFill>
                            <a:schemeClr val="accent6"/>
                          </a:solidFill>
                        </a:rPr>
                        <a:t>00001111</a:t>
                      </a:r>
                    </a:p>
                  </a:txBody>
                  <a:tcPr/>
                </a:tc>
                <a:extLst>
                  <a:ext uri="{0D108BD9-81ED-4DB2-BD59-A6C34878D82A}">
                    <a16:rowId xmlns:a16="http://schemas.microsoft.com/office/drawing/2014/main" val="4154560357"/>
                  </a:ext>
                </a:extLst>
              </a:tr>
              <a:tr h="318588">
                <a:tc>
                  <a:txBody>
                    <a:bodyPr/>
                    <a:lstStyle/>
                    <a:p>
                      <a:pPr algn="ctr"/>
                      <a:r>
                        <a:rPr lang="en-CA" sz="1000" dirty="0">
                          <a:solidFill>
                            <a:schemeClr val="accent6"/>
                          </a:solidFill>
                        </a:rPr>
                        <a:t>Subnet Mask</a:t>
                      </a:r>
                    </a:p>
                  </a:txBody>
                  <a:tcPr/>
                </a:tc>
                <a:tc>
                  <a:txBody>
                    <a:bodyPr/>
                    <a:lstStyle/>
                    <a:p>
                      <a:pPr algn="ctr"/>
                      <a:r>
                        <a:rPr lang="en-CA" sz="1000" dirty="0">
                          <a:solidFill>
                            <a:schemeClr val="accent6"/>
                          </a:solidFill>
                        </a:rPr>
                        <a:t>11111111</a:t>
                      </a:r>
                    </a:p>
                  </a:txBody>
                  <a:tcPr/>
                </a:tc>
                <a:tc>
                  <a:txBody>
                    <a:bodyPr/>
                    <a:lstStyle/>
                    <a:p>
                      <a:pPr algn="ctr"/>
                      <a:r>
                        <a:rPr lang="en-CA" sz="1000" dirty="0">
                          <a:solidFill>
                            <a:schemeClr val="accent6"/>
                          </a:solidFill>
                        </a:rPr>
                        <a:t>11111111</a:t>
                      </a:r>
                    </a:p>
                  </a:txBody>
                  <a:tcPr/>
                </a:tc>
                <a:tc>
                  <a:txBody>
                    <a:bodyPr/>
                    <a:lstStyle/>
                    <a:p>
                      <a:pPr algn="ctr"/>
                      <a:r>
                        <a:rPr lang="en-CA" sz="1000" dirty="0">
                          <a:solidFill>
                            <a:schemeClr val="accent6"/>
                          </a:solidFill>
                        </a:rPr>
                        <a:t>11111111</a:t>
                      </a:r>
                    </a:p>
                  </a:txBody>
                  <a:tcPr/>
                </a:tc>
                <a:tc>
                  <a:txBody>
                    <a:bodyPr/>
                    <a:lstStyle/>
                    <a:p>
                      <a:pPr algn="ctr"/>
                      <a:r>
                        <a:rPr lang="en-CA" sz="1000" dirty="0">
                          <a:solidFill>
                            <a:schemeClr val="accent6"/>
                          </a:solidFill>
                        </a:rPr>
                        <a:t>11100000</a:t>
                      </a:r>
                    </a:p>
                  </a:txBody>
                  <a:tcPr/>
                </a:tc>
                <a:extLst>
                  <a:ext uri="{0D108BD9-81ED-4DB2-BD59-A6C34878D82A}">
                    <a16:rowId xmlns:a16="http://schemas.microsoft.com/office/drawing/2014/main" val="289038111"/>
                  </a:ext>
                </a:extLst>
              </a:tr>
              <a:tr h="318588">
                <a:tc gridSpan="5">
                  <a:txBody>
                    <a:bodyPr/>
                    <a:lstStyle/>
                    <a:p>
                      <a:pPr algn="ctr"/>
                      <a:r>
                        <a:rPr lang="en-CA" sz="1000" dirty="0">
                          <a:solidFill>
                            <a:schemeClr val="accent6"/>
                          </a:solidFill>
                        </a:rPr>
                        <a:t>AND logical operation Applied By Router To ID Subnet</a:t>
                      </a:r>
                    </a:p>
                  </a:txBody>
                  <a:tcPr anchor="ctr"/>
                </a:tc>
                <a:tc hMerge="1">
                  <a:txBody>
                    <a:bodyPr/>
                    <a:lstStyle/>
                    <a:p>
                      <a:endParaRPr dirty="0"/>
                    </a:p>
                  </a:txBody>
                  <a:tcPr anchor="ctr"/>
                </a:tc>
                <a:tc hMerge="1">
                  <a:txBody>
                    <a:bodyPr/>
                    <a:lstStyle/>
                    <a:p>
                      <a:pPr algn="ctr"/>
                      <a:endParaRPr lang="en-CA" sz="1000" dirty="0">
                        <a:solidFill>
                          <a:schemeClr val="accent6"/>
                        </a:solidFill>
                      </a:endParaRPr>
                    </a:p>
                  </a:txBody>
                  <a:tcPr/>
                </a:tc>
                <a:tc hMerge="1">
                  <a:txBody>
                    <a:bodyPr/>
                    <a:lstStyle/>
                    <a:p>
                      <a:pPr algn="ctr"/>
                      <a:endParaRPr lang="en-CA" sz="1000" dirty="0">
                        <a:solidFill>
                          <a:schemeClr val="accent6"/>
                        </a:solidFill>
                      </a:endParaRPr>
                    </a:p>
                  </a:txBody>
                  <a:tcPr/>
                </a:tc>
                <a:tc hMerge="1">
                  <a:txBody>
                    <a:bodyPr/>
                    <a:lstStyle/>
                    <a:p>
                      <a:pPr algn="ctr"/>
                      <a:endParaRPr lang="en-CA" sz="1000" dirty="0">
                        <a:solidFill>
                          <a:schemeClr val="accent6"/>
                        </a:solidFill>
                      </a:endParaRPr>
                    </a:p>
                  </a:txBody>
                  <a:tcPr/>
                </a:tc>
                <a:extLst>
                  <a:ext uri="{0D108BD9-81ED-4DB2-BD59-A6C34878D82A}">
                    <a16:rowId xmlns:a16="http://schemas.microsoft.com/office/drawing/2014/main" val="3183340214"/>
                  </a:ext>
                </a:extLst>
              </a:tr>
              <a:tr h="318588">
                <a:tc>
                  <a:txBody>
                    <a:bodyPr/>
                    <a:lstStyle/>
                    <a:p>
                      <a:pPr algn="ctr"/>
                      <a:r>
                        <a:rPr lang="en-CA" sz="1000" dirty="0">
                          <a:solidFill>
                            <a:schemeClr val="accent6"/>
                          </a:solidFill>
                        </a:rPr>
                        <a:t>Subnet ID (Binary)</a:t>
                      </a:r>
                    </a:p>
                  </a:txBody>
                  <a:tcPr/>
                </a:tc>
                <a:tc>
                  <a:txBody>
                    <a:bodyPr/>
                    <a:lstStyle/>
                    <a:p>
                      <a:pPr algn="ctr"/>
                      <a:r>
                        <a:rPr lang="en-CA" sz="1000" dirty="0">
                          <a:solidFill>
                            <a:schemeClr val="accent6"/>
                          </a:solidFill>
                        </a:rPr>
                        <a:t>11000000</a:t>
                      </a:r>
                    </a:p>
                  </a:txBody>
                  <a:tcPr/>
                </a:tc>
                <a:tc>
                  <a:txBody>
                    <a:bodyPr/>
                    <a:lstStyle/>
                    <a:p>
                      <a:pPr algn="ctr"/>
                      <a:r>
                        <a:rPr lang="en-CA" sz="1000" dirty="0">
                          <a:solidFill>
                            <a:schemeClr val="accent6"/>
                          </a:solidFill>
                        </a:rPr>
                        <a:t>10101000</a:t>
                      </a:r>
                    </a:p>
                  </a:txBody>
                  <a:tcPr/>
                </a:tc>
                <a:tc>
                  <a:txBody>
                    <a:bodyPr/>
                    <a:lstStyle/>
                    <a:p>
                      <a:pPr algn="ctr"/>
                      <a:r>
                        <a:rPr lang="en-CA" sz="1000" dirty="0">
                          <a:solidFill>
                            <a:schemeClr val="accent6"/>
                          </a:solidFill>
                        </a:rPr>
                        <a:t>00001010</a:t>
                      </a:r>
                    </a:p>
                  </a:txBody>
                  <a:tcPr/>
                </a:tc>
                <a:tc>
                  <a:txBody>
                    <a:bodyPr/>
                    <a:lstStyle/>
                    <a:p>
                      <a:pPr algn="ctr"/>
                      <a:r>
                        <a:rPr lang="en-CA" sz="1000" dirty="0">
                          <a:solidFill>
                            <a:schemeClr val="accent6"/>
                          </a:solidFill>
                        </a:rPr>
                        <a:t>00000000</a:t>
                      </a:r>
                    </a:p>
                  </a:txBody>
                  <a:tcPr/>
                </a:tc>
                <a:extLst>
                  <a:ext uri="{0D108BD9-81ED-4DB2-BD59-A6C34878D82A}">
                    <a16:rowId xmlns:a16="http://schemas.microsoft.com/office/drawing/2014/main" val="2178715215"/>
                  </a:ext>
                </a:extLst>
              </a:tr>
              <a:tr h="318588">
                <a:tc>
                  <a:txBody>
                    <a:bodyPr/>
                    <a:lstStyle/>
                    <a:p>
                      <a:pPr algn="ctr"/>
                      <a:r>
                        <a:rPr lang="en-CA" sz="1000" dirty="0">
                          <a:solidFill>
                            <a:schemeClr val="accent6"/>
                          </a:solidFill>
                        </a:rPr>
                        <a:t>Subnet ID</a:t>
                      </a:r>
                    </a:p>
                    <a:p>
                      <a:pPr algn="ctr"/>
                      <a:r>
                        <a:rPr lang="en-CA" sz="1000" dirty="0">
                          <a:solidFill>
                            <a:schemeClr val="accent6"/>
                          </a:solidFill>
                        </a:rPr>
                        <a:t>(Decimal)</a:t>
                      </a:r>
                    </a:p>
                  </a:txBody>
                  <a:tcPr/>
                </a:tc>
                <a:tc>
                  <a:txBody>
                    <a:bodyPr/>
                    <a:lstStyle/>
                    <a:p>
                      <a:pPr algn="ctr"/>
                      <a:r>
                        <a:rPr lang="en-CA" sz="1000" dirty="0">
                          <a:solidFill>
                            <a:schemeClr val="accent6"/>
                          </a:solidFill>
                        </a:rPr>
                        <a:t>192</a:t>
                      </a:r>
                    </a:p>
                  </a:txBody>
                  <a:tcPr anchor="ctr"/>
                </a:tc>
                <a:tc>
                  <a:txBody>
                    <a:bodyPr/>
                    <a:lstStyle/>
                    <a:p>
                      <a:pPr algn="ctr"/>
                      <a:r>
                        <a:rPr lang="en-CA" sz="1000" dirty="0">
                          <a:solidFill>
                            <a:schemeClr val="accent6"/>
                          </a:solidFill>
                        </a:rPr>
                        <a:t>168</a:t>
                      </a:r>
                    </a:p>
                  </a:txBody>
                  <a:tcPr anchor="ctr"/>
                </a:tc>
                <a:tc>
                  <a:txBody>
                    <a:bodyPr/>
                    <a:lstStyle/>
                    <a:p>
                      <a:pPr algn="ctr"/>
                      <a:r>
                        <a:rPr lang="en-CA" sz="1000" dirty="0">
                          <a:solidFill>
                            <a:schemeClr val="accent6"/>
                          </a:solidFill>
                        </a:rPr>
                        <a:t>10</a:t>
                      </a:r>
                    </a:p>
                  </a:txBody>
                  <a:tcPr anchor="ctr"/>
                </a:tc>
                <a:tc>
                  <a:txBody>
                    <a:bodyPr/>
                    <a:lstStyle/>
                    <a:p>
                      <a:pPr algn="ctr"/>
                      <a:r>
                        <a:rPr lang="en-CA" sz="1000" dirty="0">
                          <a:solidFill>
                            <a:schemeClr val="accent6"/>
                          </a:solidFill>
                        </a:rPr>
                        <a:t>0</a:t>
                      </a:r>
                    </a:p>
                  </a:txBody>
                  <a:tcPr anchor="ctr"/>
                </a:tc>
                <a:extLst>
                  <a:ext uri="{0D108BD9-81ED-4DB2-BD59-A6C34878D82A}">
                    <a16:rowId xmlns:a16="http://schemas.microsoft.com/office/drawing/2014/main" val="1994545713"/>
                  </a:ext>
                </a:extLst>
              </a:tr>
            </a:tbl>
          </a:graphicData>
        </a:graphic>
      </p:graphicFrame>
      <p:sp>
        <p:nvSpPr>
          <p:cNvPr id="7" name="TextBox 6">
            <a:extLst>
              <a:ext uri="{FF2B5EF4-FFF2-40B4-BE49-F238E27FC236}">
                <a16:creationId xmlns:a16="http://schemas.microsoft.com/office/drawing/2014/main" id="{645AE7A7-0994-FDAC-3F9B-3BEECEB67C6C}"/>
              </a:ext>
            </a:extLst>
          </p:cNvPr>
          <p:cNvSpPr txBox="1"/>
          <p:nvPr/>
        </p:nvSpPr>
        <p:spPr>
          <a:xfrm>
            <a:off x="1228730" y="1031855"/>
            <a:ext cx="3478940" cy="584775"/>
          </a:xfrm>
          <a:prstGeom prst="rect">
            <a:avLst/>
          </a:prstGeom>
          <a:noFill/>
        </p:spPr>
        <p:txBody>
          <a:bodyPr wrap="square" rtlCol="0">
            <a:spAutoFit/>
          </a:bodyPr>
          <a:lstStyle/>
          <a:p>
            <a:r>
              <a:rPr lang="en-CA" sz="3200" dirty="0">
                <a:solidFill>
                  <a:srgbClr val="FFC000"/>
                </a:solidFill>
              </a:rPr>
              <a:t>192.168.10.15/27</a:t>
            </a:r>
            <a:endParaRPr lang="en-CA" dirty="0">
              <a:solidFill>
                <a:srgbClr val="FFC000"/>
              </a:solidFill>
            </a:endParaRPr>
          </a:p>
        </p:txBody>
      </p:sp>
      <p:sp>
        <p:nvSpPr>
          <p:cNvPr id="2" name="TextBox 1">
            <a:extLst>
              <a:ext uri="{FF2B5EF4-FFF2-40B4-BE49-F238E27FC236}">
                <a16:creationId xmlns:a16="http://schemas.microsoft.com/office/drawing/2014/main" id="{A6959188-E961-DD2C-1E98-40B6D6698964}"/>
              </a:ext>
            </a:extLst>
          </p:cNvPr>
          <p:cNvSpPr txBox="1"/>
          <p:nvPr/>
        </p:nvSpPr>
        <p:spPr>
          <a:xfrm>
            <a:off x="5869402" y="863836"/>
            <a:ext cx="3205446" cy="307777"/>
          </a:xfrm>
          <a:prstGeom prst="rect">
            <a:avLst/>
          </a:prstGeom>
          <a:noFill/>
        </p:spPr>
        <p:txBody>
          <a:bodyPr wrap="square" rtlCol="0">
            <a:spAutoFit/>
          </a:bodyPr>
          <a:lstStyle/>
          <a:p>
            <a:r>
              <a:rPr lang="en-CA" dirty="0">
                <a:solidFill>
                  <a:srgbClr val="FFC000"/>
                </a:solidFill>
              </a:rPr>
              <a:t>Class C Allowed Network Topology </a:t>
            </a:r>
            <a:endParaRPr lang="en-CA" dirty="0"/>
          </a:p>
        </p:txBody>
      </p:sp>
      <p:graphicFrame>
        <p:nvGraphicFramePr>
          <p:cNvPr id="3" name="Table 2">
            <a:extLst>
              <a:ext uri="{FF2B5EF4-FFF2-40B4-BE49-F238E27FC236}">
                <a16:creationId xmlns:a16="http://schemas.microsoft.com/office/drawing/2014/main" id="{E0CF3335-733D-D89A-BE34-2D96695691BE}"/>
              </a:ext>
            </a:extLst>
          </p:cNvPr>
          <p:cNvGraphicFramePr>
            <a:graphicFrameLocks noGrp="1"/>
          </p:cNvGraphicFramePr>
          <p:nvPr>
            <p:extLst>
              <p:ext uri="{D42A27DB-BD31-4B8C-83A1-F6EECF244321}">
                <p14:modId xmlns:p14="http://schemas.microsoft.com/office/powerpoint/2010/main" val="1632580979"/>
              </p:ext>
            </p:extLst>
          </p:nvPr>
        </p:nvGraphicFramePr>
        <p:xfrm>
          <a:off x="5798747" y="1219225"/>
          <a:ext cx="2994735" cy="850082"/>
        </p:xfrm>
        <a:graphic>
          <a:graphicData uri="http://schemas.openxmlformats.org/drawingml/2006/table">
            <a:tbl>
              <a:tblPr firstRow="1" bandRow="1">
                <a:tableStyleId>{9577CEE3-539C-40FE-893D-AA8995659627}</a:tableStyleId>
              </a:tblPr>
              <a:tblGrid>
                <a:gridCol w="998245">
                  <a:extLst>
                    <a:ext uri="{9D8B030D-6E8A-4147-A177-3AD203B41FA5}">
                      <a16:colId xmlns:a16="http://schemas.microsoft.com/office/drawing/2014/main" val="1677480646"/>
                    </a:ext>
                  </a:extLst>
                </a:gridCol>
                <a:gridCol w="998245">
                  <a:extLst>
                    <a:ext uri="{9D8B030D-6E8A-4147-A177-3AD203B41FA5}">
                      <a16:colId xmlns:a16="http://schemas.microsoft.com/office/drawing/2014/main" val="2412167826"/>
                    </a:ext>
                  </a:extLst>
                </a:gridCol>
                <a:gridCol w="998245">
                  <a:extLst>
                    <a:ext uri="{9D8B030D-6E8A-4147-A177-3AD203B41FA5}">
                      <a16:colId xmlns:a16="http://schemas.microsoft.com/office/drawing/2014/main" val="33333260"/>
                    </a:ext>
                  </a:extLst>
                </a:gridCol>
              </a:tblGrid>
              <a:tr h="241480">
                <a:tc>
                  <a:txBody>
                    <a:bodyPr/>
                    <a:lstStyle/>
                    <a:p>
                      <a:pPr algn="ctr"/>
                      <a:r>
                        <a:rPr lang="en-CA" sz="1000" dirty="0">
                          <a:solidFill>
                            <a:schemeClr val="accent6"/>
                          </a:solidFill>
                        </a:rPr>
                        <a:t>24bits</a:t>
                      </a:r>
                    </a:p>
                  </a:txBody>
                  <a:tcPr/>
                </a:tc>
                <a:tc>
                  <a:txBody>
                    <a:bodyPr/>
                    <a:lstStyle/>
                    <a:p>
                      <a:pPr algn="ctr"/>
                      <a:r>
                        <a:rPr lang="en-CA" sz="1000" dirty="0">
                          <a:solidFill>
                            <a:schemeClr val="accent6"/>
                          </a:solidFill>
                        </a:rPr>
                        <a:t>Network</a:t>
                      </a: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2</a:t>
                      </a:r>
                      <a:r>
                        <a:rPr lang="en-CA" sz="1000" baseline="30000" dirty="0">
                          <a:solidFill>
                            <a:schemeClr val="accent6"/>
                          </a:solidFill>
                        </a:rPr>
                        <a:t>24</a:t>
                      </a:r>
                    </a:p>
                  </a:txBody>
                  <a:tcPr anchor="ctr"/>
                </a:tc>
                <a:extLst>
                  <a:ext uri="{0D108BD9-81ED-4DB2-BD59-A6C34878D82A}">
                    <a16:rowId xmlns:a16="http://schemas.microsoft.com/office/drawing/2014/main" val="3101799514"/>
                  </a:ext>
                </a:extLst>
              </a:tr>
              <a:tr h="287654">
                <a:tc>
                  <a:txBody>
                    <a:bodyPr/>
                    <a:lstStyle/>
                    <a:p>
                      <a:pPr algn="ctr"/>
                      <a:r>
                        <a:rPr lang="en-CA" sz="1000" dirty="0">
                          <a:solidFill>
                            <a:schemeClr val="accent6"/>
                          </a:solidFill>
                        </a:rPr>
                        <a:t>3bits</a:t>
                      </a:r>
                    </a:p>
                  </a:txBody>
                  <a:tcPr/>
                </a:tc>
                <a:tc>
                  <a:txBody>
                    <a:bodyPr/>
                    <a:lstStyle/>
                    <a:p>
                      <a:pPr algn="ctr"/>
                      <a:r>
                        <a:rPr lang="en-CA" sz="1000" dirty="0">
                          <a:solidFill>
                            <a:schemeClr val="accent6"/>
                          </a:solidFill>
                        </a:rPr>
                        <a:t>Subnet</a:t>
                      </a:r>
                    </a:p>
                  </a:txBody>
                  <a:tcPr/>
                </a:tc>
                <a:tc>
                  <a:txBody>
                    <a:bodyPr/>
                    <a:lstStyle/>
                    <a:p>
                      <a:pPr algn="ctr"/>
                      <a:r>
                        <a:rPr lang="en-CA" sz="1000" dirty="0">
                          <a:solidFill>
                            <a:schemeClr val="accent6"/>
                          </a:solidFill>
                        </a:rPr>
                        <a:t>2</a:t>
                      </a:r>
                      <a:r>
                        <a:rPr lang="en-CA" sz="1000" baseline="30000" dirty="0">
                          <a:solidFill>
                            <a:schemeClr val="accent6"/>
                          </a:solidFill>
                        </a:rPr>
                        <a:t>3</a:t>
                      </a:r>
                      <a:r>
                        <a:rPr lang="en-CA" sz="1000" dirty="0">
                          <a:solidFill>
                            <a:schemeClr val="accent6"/>
                          </a:solidFill>
                        </a:rPr>
                        <a:t> = 8</a:t>
                      </a:r>
                    </a:p>
                  </a:txBody>
                  <a:tcPr/>
                </a:tc>
                <a:extLst>
                  <a:ext uri="{0D108BD9-81ED-4DB2-BD59-A6C34878D82A}">
                    <a16:rowId xmlns:a16="http://schemas.microsoft.com/office/drawing/2014/main" val="4154560357"/>
                  </a:ext>
                </a:extLst>
              </a:tr>
              <a:tr h="318588">
                <a:tc>
                  <a:txBody>
                    <a:bodyPr/>
                    <a:lstStyle/>
                    <a:p>
                      <a:pPr algn="ctr"/>
                      <a:r>
                        <a:rPr lang="en-CA" sz="1000" dirty="0">
                          <a:solidFill>
                            <a:schemeClr val="accent6"/>
                          </a:solidFill>
                        </a:rPr>
                        <a:t>5bits </a:t>
                      </a:r>
                    </a:p>
                  </a:txBody>
                  <a:tcPr/>
                </a:tc>
                <a:tc>
                  <a:txBody>
                    <a:bodyPr/>
                    <a:lstStyle/>
                    <a:p>
                      <a:pPr algn="ctr"/>
                      <a:r>
                        <a:rPr lang="en-CA" sz="1000" dirty="0">
                          <a:solidFill>
                            <a:schemeClr val="accent6"/>
                          </a:solidFill>
                        </a:rPr>
                        <a:t>Hosts</a:t>
                      </a:r>
                    </a:p>
                  </a:txBody>
                  <a:tcPr/>
                </a:tc>
                <a:tc>
                  <a:txBody>
                    <a:bodyPr/>
                    <a:lstStyle/>
                    <a:p>
                      <a:pPr algn="ctr"/>
                      <a:r>
                        <a:rPr lang="en-CA" sz="1000" dirty="0">
                          <a:solidFill>
                            <a:schemeClr val="accent6"/>
                          </a:solidFill>
                        </a:rPr>
                        <a:t>2</a:t>
                      </a:r>
                      <a:r>
                        <a:rPr lang="en-CA" sz="1000" baseline="30000" dirty="0">
                          <a:solidFill>
                            <a:schemeClr val="accent6"/>
                          </a:solidFill>
                        </a:rPr>
                        <a:t>5</a:t>
                      </a:r>
                      <a:r>
                        <a:rPr lang="en-CA" sz="1000" dirty="0">
                          <a:solidFill>
                            <a:schemeClr val="accent6"/>
                          </a:solidFill>
                        </a:rPr>
                        <a:t> = 32 </a:t>
                      </a:r>
                    </a:p>
                  </a:txBody>
                  <a:tcPr/>
                </a:tc>
                <a:extLst>
                  <a:ext uri="{0D108BD9-81ED-4DB2-BD59-A6C34878D82A}">
                    <a16:rowId xmlns:a16="http://schemas.microsoft.com/office/drawing/2014/main" val="289038111"/>
                  </a:ext>
                </a:extLst>
              </a:tr>
            </a:tbl>
          </a:graphicData>
        </a:graphic>
      </p:graphicFrame>
      <p:pic>
        <p:nvPicPr>
          <p:cNvPr id="9" name="Picture 8">
            <a:extLst>
              <a:ext uri="{FF2B5EF4-FFF2-40B4-BE49-F238E27FC236}">
                <a16:creationId xmlns:a16="http://schemas.microsoft.com/office/drawing/2014/main" id="{26C8E5A6-3EDE-55F4-9D48-66CCC06644E0}"/>
              </a:ext>
            </a:extLst>
          </p:cNvPr>
          <p:cNvPicPr>
            <a:picLocks noChangeAspect="1"/>
          </p:cNvPicPr>
          <p:nvPr/>
        </p:nvPicPr>
        <p:blipFill rotWithShape="1">
          <a:blip r:embed="rId3"/>
          <a:srcRect l="19543" t="35474" r="67533" b="59214"/>
          <a:stretch/>
        </p:blipFill>
        <p:spPr>
          <a:xfrm>
            <a:off x="774930" y="2571750"/>
            <a:ext cx="453800" cy="239459"/>
          </a:xfrm>
          <a:prstGeom prst="rect">
            <a:avLst/>
          </a:prstGeom>
        </p:spPr>
      </p:pic>
      <p:graphicFrame>
        <p:nvGraphicFramePr>
          <p:cNvPr id="14" name="Table 13">
            <a:extLst>
              <a:ext uri="{FF2B5EF4-FFF2-40B4-BE49-F238E27FC236}">
                <a16:creationId xmlns:a16="http://schemas.microsoft.com/office/drawing/2014/main" id="{55B8A34F-857C-D2D7-BC47-B9A1AB8659CA}"/>
              </a:ext>
            </a:extLst>
          </p:cNvPr>
          <p:cNvGraphicFramePr>
            <a:graphicFrameLocks noGrp="1"/>
          </p:cNvGraphicFramePr>
          <p:nvPr>
            <p:extLst>
              <p:ext uri="{D42A27DB-BD31-4B8C-83A1-F6EECF244321}">
                <p14:modId xmlns:p14="http://schemas.microsoft.com/office/powerpoint/2010/main" val="454060391"/>
              </p:ext>
            </p:extLst>
          </p:nvPr>
        </p:nvGraphicFramePr>
        <p:xfrm>
          <a:off x="5798747" y="2421296"/>
          <a:ext cx="2994734" cy="2194560"/>
        </p:xfrm>
        <a:graphic>
          <a:graphicData uri="http://schemas.openxmlformats.org/drawingml/2006/table">
            <a:tbl>
              <a:tblPr firstRow="1" bandRow="1">
                <a:tableStyleId>{9577CEE3-539C-40FE-893D-AA8995659627}</a:tableStyleId>
              </a:tblPr>
              <a:tblGrid>
                <a:gridCol w="483655">
                  <a:extLst>
                    <a:ext uri="{9D8B030D-6E8A-4147-A177-3AD203B41FA5}">
                      <a16:colId xmlns:a16="http://schemas.microsoft.com/office/drawing/2014/main" val="1677480646"/>
                    </a:ext>
                  </a:extLst>
                </a:gridCol>
                <a:gridCol w="1374273">
                  <a:extLst>
                    <a:ext uri="{9D8B030D-6E8A-4147-A177-3AD203B41FA5}">
                      <a16:colId xmlns:a16="http://schemas.microsoft.com/office/drawing/2014/main" val="2412167826"/>
                    </a:ext>
                  </a:extLst>
                </a:gridCol>
                <a:gridCol w="1136806">
                  <a:extLst>
                    <a:ext uri="{9D8B030D-6E8A-4147-A177-3AD203B41FA5}">
                      <a16:colId xmlns:a16="http://schemas.microsoft.com/office/drawing/2014/main" val="3003469579"/>
                    </a:ext>
                  </a:extLst>
                </a:gridCol>
              </a:tblGrid>
              <a:tr h="187565">
                <a:tc>
                  <a:txBody>
                    <a:bodyPr/>
                    <a:lstStyle/>
                    <a:p>
                      <a:pPr algn="ctr"/>
                      <a:r>
                        <a:rPr lang="en-CA" sz="1000" dirty="0">
                          <a:solidFill>
                            <a:schemeClr val="accent6"/>
                          </a:solidFill>
                        </a:rPr>
                        <a:t>#</a:t>
                      </a:r>
                    </a:p>
                  </a:txBody>
                  <a:tcPr anchor="ctr"/>
                </a:tc>
                <a:tc gridSpan="2">
                  <a:txBody>
                    <a:bodyPr/>
                    <a:lstStyle/>
                    <a:p>
                      <a:pPr algn="ctr"/>
                      <a:r>
                        <a:rPr lang="en-CA" sz="1000" dirty="0">
                          <a:solidFill>
                            <a:schemeClr val="accent6"/>
                          </a:solidFill>
                        </a:rPr>
                        <a:t>Subnet Address Range </a:t>
                      </a:r>
                    </a:p>
                  </a:txBody>
                  <a:tcPr anchor="ctr"/>
                </a:tc>
                <a:tc hMerge="1">
                  <a:txBody>
                    <a:bodyPr/>
                    <a:lstStyle/>
                    <a:p>
                      <a:pPr algn="ctr"/>
                      <a:endParaRPr lang="en-CA" sz="1000" dirty="0">
                        <a:solidFill>
                          <a:schemeClr val="accent6"/>
                        </a:solidFill>
                      </a:endParaRPr>
                    </a:p>
                  </a:txBody>
                  <a:tcPr/>
                </a:tc>
                <a:extLst>
                  <a:ext uri="{0D108BD9-81ED-4DB2-BD59-A6C34878D82A}">
                    <a16:rowId xmlns:a16="http://schemas.microsoft.com/office/drawing/2014/main" val="3101799514"/>
                  </a:ext>
                </a:extLst>
              </a:tr>
              <a:tr h="187565">
                <a:tc>
                  <a:txBody>
                    <a:bodyPr/>
                    <a:lstStyle/>
                    <a:p>
                      <a:pPr algn="ctr"/>
                      <a:r>
                        <a:rPr lang="en-CA" sz="1000" dirty="0">
                          <a:solidFill>
                            <a:schemeClr val="accent6"/>
                          </a:solidFill>
                        </a:rPr>
                        <a:t>0</a:t>
                      </a:r>
                    </a:p>
                  </a:txBody>
                  <a:tcPr anchor="ctr"/>
                </a:tc>
                <a:tc>
                  <a:txBody>
                    <a:bodyPr/>
                    <a:lstStyle/>
                    <a:p>
                      <a:pPr algn="ctr"/>
                      <a:r>
                        <a:rPr lang="en-CA" sz="1000" dirty="0">
                          <a:solidFill>
                            <a:schemeClr val="accent6"/>
                          </a:solidFill>
                        </a:rPr>
                        <a:t>192.168.10.0</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192.168.10.31</a:t>
                      </a:r>
                    </a:p>
                  </a:txBody>
                  <a:tcPr anchor="ctr"/>
                </a:tc>
                <a:extLst>
                  <a:ext uri="{0D108BD9-81ED-4DB2-BD59-A6C34878D82A}">
                    <a16:rowId xmlns:a16="http://schemas.microsoft.com/office/drawing/2014/main" val="4154560357"/>
                  </a:ext>
                </a:extLst>
              </a:tr>
              <a:tr h="187565">
                <a:tc>
                  <a:txBody>
                    <a:bodyPr/>
                    <a:lstStyle/>
                    <a:p>
                      <a:pPr algn="ctr"/>
                      <a:r>
                        <a:rPr lang="en-CA" sz="1000" dirty="0">
                          <a:solidFill>
                            <a:schemeClr val="accent6"/>
                          </a:solidFill>
                        </a:rPr>
                        <a:t>1</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192.168.10.32</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192.168.10.63</a:t>
                      </a:r>
                    </a:p>
                  </a:txBody>
                  <a:tcPr anchor="ctr"/>
                </a:tc>
                <a:extLst>
                  <a:ext uri="{0D108BD9-81ED-4DB2-BD59-A6C34878D82A}">
                    <a16:rowId xmlns:a16="http://schemas.microsoft.com/office/drawing/2014/main" val="289038111"/>
                  </a:ext>
                </a:extLst>
              </a:tr>
              <a:tr h="187565">
                <a:tc>
                  <a:txBody>
                    <a:bodyPr/>
                    <a:lstStyle/>
                    <a:p>
                      <a:pPr algn="ctr"/>
                      <a:r>
                        <a:rPr lang="en-CA" sz="1000" dirty="0">
                          <a:solidFill>
                            <a:schemeClr val="accent6"/>
                          </a:solidFill>
                        </a:rPr>
                        <a:t>2</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192.168.10.64</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192.168.10.95</a:t>
                      </a:r>
                    </a:p>
                  </a:txBody>
                  <a:tcPr anchor="ctr"/>
                </a:tc>
                <a:extLst>
                  <a:ext uri="{0D108BD9-81ED-4DB2-BD59-A6C34878D82A}">
                    <a16:rowId xmlns:a16="http://schemas.microsoft.com/office/drawing/2014/main" val="1694576652"/>
                  </a:ext>
                </a:extLst>
              </a:tr>
              <a:tr h="187565">
                <a:tc>
                  <a:txBody>
                    <a:bodyPr/>
                    <a:lstStyle/>
                    <a:p>
                      <a:pPr algn="ctr"/>
                      <a:r>
                        <a:rPr lang="en-CA" sz="1000" dirty="0">
                          <a:solidFill>
                            <a:schemeClr val="accent6"/>
                          </a:solidFill>
                        </a:rPr>
                        <a:t>3</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192.168.10.96</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192.168.10.127</a:t>
                      </a:r>
                    </a:p>
                  </a:txBody>
                  <a:tcPr anchor="ctr"/>
                </a:tc>
                <a:extLst>
                  <a:ext uri="{0D108BD9-81ED-4DB2-BD59-A6C34878D82A}">
                    <a16:rowId xmlns:a16="http://schemas.microsoft.com/office/drawing/2014/main" val="3437516082"/>
                  </a:ext>
                </a:extLst>
              </a:tr>
              <a:tr h="187565">
                <a:tc>
                  <a:txBody>
                    <a:bodyPr/>
                    <a:lstStyle/>
                    <a:p>
                      <a:pPr algn="ctr"/>
                      <a:r>
                        <a:rPr lang="en-CA" sz="1000" dirty="0">
                          <a:solidFill>
                            <a:schemeClr val="accent6"/>
                          </a:solidFill>
                        </a:rPr>
                        <a:t>4</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192.168.10.128</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192.168.10.159</a:t>
                      </a:r>
                    </a:p>
                  </a:txBody>
                  <a:tcPr anchor="ctr"/>
                </a:tc>
                <a:extLst>
                  <a:ext uri="{0D108BD9-81ED-4DB2-BD59-A6C34878D82A}">
                    <a16:rowId xmlns:a16="http://schemas.microsoft.com/office/drawing/2014/main" val="2411461128"/>
                  </a:ext>
                </a:extLst>
              </a:tr>
              <a:tr h="187565">
                <a:tc>
                  <a:txBody>
                    <a:bodyPr/>
                    <a:lstStyle/>
                    <a:p>
                      <a:pPr algn="ctr"/>
                      <a:r>
                        <a:rPr lang="en-CA" sz="1000" dirty="0">
                          <a:solidFill>
                            <a:schemeClr val="accent6"/>
                          </a:solidFill>
                        </a:rPr>
                        <a:t>5</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192.168.10.160</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192.168.10.191</a:t>
                      </a:r>
                    </a:p>
                  </a:txBody>
                  <a:tcPr anchor="ctr"/>
                </a:tc>
                <a:extLst>
                  <a:ext uri="{0D108BD9-81ED-4DB2-BD59-A6C34878D82A}">
                    <a16:rowId xmlns:a16="http://schemas.microsoft.com/office/drawing/2014/main" val="2808271666"/>
                  </a:ext>
                </a:extLst>
              </a:tr>
              <a:tr h="187565">
                <a:tc>
                  <a:txBody>
                    <a:bodyPr/>
                    <a:lstStyle/>
                    <a:p>
                      <a:pPr algn="ctr"/>
                      <a:r>
                        <a:rPr lang="en-CA" sz="1000" dirty="0">
                          <a:solidFill>
                            <a:schemeClr val="accent6"/>
                          </a:solidFill>
                        </a:rPr>
                        <a:t>6</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192.168.10.192</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192.168.10.223</a:t>
                      </a:r>
                    </a:p>
                  </a:txBody>
                  <a:tcPr anchor="ctr"/>
                </a:tc>
                <a:extLst>
                  <a:ext uri="{0D108BD9-81ED-4DB2-BD59-A6C34878D82A}">
                    <a16:rowId xmlns:a16="http://schemas.microsoft.com/office/drawing/2014/main" val="2895352349"/>
                  </a:ext>
                </a:extLst>
              </a:tr>
              <a:tr h="222911">
                <a:tc>
                  <a:txBody>
                    <a:bodyPr/>
                    <a:lstStyle/>
                    <a:p>
                      <a:pPr algn="ctr"/>
                      <a:r>
                        <a:rPr lang="en-CA" sz="1000" dirty="0">
                          <a:solidFill>
                            <a:schemeClr val="accent6"/>
                          </a:solidFill>
                        </a:rPr>
                        <a:t>7</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192.168.10.224</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192.168.10.255</a:t>
                      </a:r>
                    </a:p>
                  </a:txBody>
                  <a:tcPr anchor="ctr"/>
                </a:tc>
                <a:extLst>
                  <a:ext uri="{0D108BD9-81ED-4DB2-BD59-A6C34878D82A}">
                    <a16:rowId xmlns:a16="http://schemas.microsoft.com/office/drawing/2014/main" val="2158477641"/>
                  </a:ext>
                </a:extLst>
              </a:tr>
            </a:tbl>
          </a:graphicData>
        </a:graphic>
      </p:graphicFrame>
      <p:sp>
        <p:nvSpPr>
          <p:cNvPr id="15" name="TextBox 14">
            <a:extLst>
              <a:ext uri="{FF2B5EF4-FFF2-40B4-BE49-F238E27FC236}">
                <a16:creationId xmlns:a16="http://schemas.microsoft.com/office/drawing/2014/main" id="{B9C3619B-CC65-3B32-9A3E-C1E128F5FF40}"/>
              </a:ext>
            </a:extLst>
          </p:cNvPr>
          <p:cNvSpPr txBox="1"/>
          <p:nvPr/>
        </p:nvSpPr>
        <p:spPr>
          <a:xfrm>
            <a:off x="6303642" y="2091413"/>
            <a:ext cx="3205446" cy="307777"/>
          </a:xfrm>
          <a:prstGeom prst="rect">
            <a:avLst/>
          </a:prstGeom>
          <a:noFill/>
        </p:spPr>
        <p:txBody>
          <a:bodyPr wrap="square" rtlCol="0">
            <a:spAutoFit/>
          </a:bodyPr>
          <a:lstStyle/>
          <a:p>
            <a:r>
              <a:rPr lang="en-CA" dirty="0">
                <a:solidFill>
                  <a:srgbClr val="FFC000"/>
                </a:solidFill>
              </a:rPr>
              <a:t>2</a:t>
            </a:r>
            <a:r>
              <a:rPr lang="en-CA" baseline="30000" dirty="0">
                <a:solidFill>
                  <a:srgbClr val="FFC000"/>
                </a:solidFill>
              </a:rPr>
              <a:t>3</a:t>
            </a:r>
            <a:r>
              <a:rPr lang="en-CA" dirty="0">
                <a:solidFill>
                  <a:srgbClr val="FFC000"/>
                </a:solidFill>
              </a:rPr>
              <a:t> Available Subnet ID</a:t>
            </a:r>
            <a:endParaRPr lang="en-CA" dirty="0"/>
          </a:p>
        </p:txBody>
      </p:sp>
      <p:cxnSp>
        <p:nvCxnSpPr>
          <p:cNvPr id="18" name="Straight Arrow Connector 17">
            <a:extLst>
              <a:ext uri="{FF2B5EF4-FFF2-40B4-BE49-F238E27FC236}">
                <a16:creationId xmlns:a16="http://schemas.microsoft.com/office/drawing/2014/main" id="{030B8BBD-BB04-FBD8-497A-7FF0AE25DC10}"/>
              </a:ext>
            </a:extLst>
          </p:cNvPr>
          <p:cNvCxnSpPr>
            <a:cxnSpLocks/>
          </p:cNvCxnSpPr>
          <p:nvPr/>
        </p:nvCxnSpPr>
        <p:spPr>
          <a:xfrm flipV="1">
            <a:off x="5223385" y="2781300"/>
            <a:ext cx="575362" cy="685800"/>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27151CFB-BDEA-F324-DE28-1F638C7F665B}"/>
              </a:ext>
            </a:extLst>
          </p:cNvPr>
          <p:cNvSpPr txBox="1"/>
          <p:nvPr/>
        </p:nvSpPr>
        <p:spPr>
          <a:xfrm>
            <a:off x="454129" y="3678922"/>
            <a:ext cx="5108471" cy="115499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chemeClr val="accent6"/>
                </a:solidFill>
              </a:rPr>
              <a:t>The router determines that the host belongs to subnet ID# 0 and forwards the packet to the next </a:t>
            </a:r>
            <a:r>
              <a:rPr lang="en-US" dirty="0" err="1">
                <a:solidFill>
                  <a:schemeClr val="accent6"/>
                </a:solidFill>
              </a:rPr>
              <a:t>next</a:t>
            </a:r>
            <a:r>
              <a:rPr lang="en-US" dirty="0">
                <a:solidFill>
                  <a:schemeClr val="accent6"/>
                </a:solidFill>
              </a:rPr>
              <a:t> intermediary device in that subnetwork</a:t>
            </a:r>
          </a:p>
          <a:p>
            <a:pPr marL="311150" indent="-171450">
              <a:lnSpc>
                <a:spcPct val="100000"/>
              </a:lnSpc>
              <a:buFont typeface="Arial" panose="020B0604020202020204" pitchFamily="34" charset="0"/>
              <a:buChar char="•"/>
            </a:pPr>
            <a:r>
              <a:rPr lang="en-US" dirty="0">
                <a:solidFill>
                  <a:schemeClr val="accent6"/>
                </a:solidFill>
              </a:rPr>
              <a:t>Then that subnet's router or switch, knowing the MAC address of that </a:t>
            </a:r>
            <a:r>
              <a:rPr lang="en-US" dirty="0">
                <a:solidFill>
                  <a:srgbClr val="FFC000"/>
                </a:solidFill>
              </a:rPr>
              <a:t>particular host</a:t>
            </a:r>
            <a:r>
              <a:rPr lang="en-US" dirty="0">
                <a:solidFill>
                  <a:schemeClr val="accent6"/>
                </a:solidFill>
              </a:rPr>
              <a:t>, sends the packet to everyone in the subnet.</a:t>
            </a:r>
          </a:p>
          <a:p>
            <a:pPr marL="311150" indent="-171450">
              <a:lnSpc>
                <a:spcPct val="100000"/>
              </a:lnSpc>
              <a:buFont typeface="Arial" panose="020B0604020202020204" pitchFamily="34" charset="0"/>
              <a:buChar char="•"/>
            </a:pPr>
            <a:r>
              <a:rPr lang="en-US" dirty="0">
                <a:solidFill>
                  <a:srgbClr val="FFC000"/>
                </a:solidFill>
              </a:rPr>
              <a:t>Only Device 192.168.10.15 with correct MAC address </a:t>
            </a:r>
            <a:r>
              <a:rPr lang="en-US" dirty="0">
                <a:solidFill>
                  <a:schemeClr val="accent6"/>
                </a:solidFill>
              </a:rPr>
              <a:t>will process the entire packet’s message. The rest of the devices in the subnet will simply ignore it</a:t>
            </a:r>
            <a:endParaRPr lang="en-US" dirty="0">
              <a:solidFill>
                <a:srgbClr val="FFC000"/>
              </a:solidFill>
            </a:endParaRPr>
          </a:p>
        </p:txBody>
      </p:sp>
    </p:spTree>
    <p:extLst>
      <p:ext uri="{BB962C8B-B14F-4D97-AF65-F5344CB8AC3E}">
        <p14:creationId xmlns:p14="http://schemas.microsoft.com/office/powerpoint/2010/main" val="59124987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4502C850-9F4E-03F3-1F03-38A8F9CD5086}"/>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41FFDDDD-DCCC-2F3C-7193-ED6E57C75EC8}"/>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rgbClr val="FFC000"/>
                </a:solidFill>
                <a:uFill>
                  <a:noFill/>
                </a:uFill>
              </a:rPr>
              <a:t>Example</a:t>
            </a:r>
            <a:r>
              <a:rPr lang="en-US" sz="2800" dirty="0">
                <a:solidFill>
                  <a:schemeClr val="hlink"/>
                </a:solidFill>
                <a:uFill>
                  <a:noFill/>
                </a:uFill>
              </a:rPr>
              <a:t> - IP Address and Subnetting</a:t>
            </a:r>
            <a:endParaRPr lang="en-CA" sz="2800" dirty="0">
              <a:solidFill>
                <a:schemeClr val="dk1"/>
              </a:solidFill>
              <a:latin typeface="Anton"/>
              <a:ea typeface="Anton"/>
              <a:cs typeface="Anton"/>
              <a:sym typeface="Anton"/>
            </a:endParaRPr>
          </a:p>
        </p:txBody>
      </p:sp>
      <p:graphicFrame>
        <p:nvGraphicFramePr>
          <p:cNvPr id="6" name="Table 5">
            <a:extLst>
              <a:ext uri="{FF2B5EF4-FFF2-40B4-BE49-F238E27FC236}">
                <a16:creationId xmlns:a16="http://schemas.microsoft.com/office/drawing/2014/main" id="{D1F556C4-E45D-CA45-A618-B5DDC7D92F46}"/>
              </a:ext>
            </a:extLst>
          </p:cNvPr>
          <p:cNvGraphicFramePr>
            <a:graphicFrameLocks noGrp="1"/>
          </p:cNvGraphicFramePr>
          <p:nvPr>
            <p:extLst>
              <p:ext uri="{D42A27DB-BD31-4B8C-83A1-F6EECF244321}">
                <p14:modId xmlns:p14="http://schemas.microsoft.com/office/powerpoint/2010/main" val="3998148499"/>
              </p:ext>
            </p:extLst>
          </p:nvPr>
        </p:nvGraphicFramePr>
        <p:xfrm>
          <a:off x="350518" y="1676232"/>
          <a:ext cx="4872866" cy="1961150"/>
        </p:xfrm>
        <a:graphic>
          <a:graphicData uri="http://schemas.openxmlformats.org/drawingml/2006/table">
            <a:tbl>
              <a:tblPr firstRow="1" bandRow="1">
                <a:tableStyleId>{9577CEE3-539C-40FE-893D-AA8995659627}</a:tableStyleId>
              </a:tblPr>
              <a:tblGrid>
                <a:gridCol w="1119609">
                  <a:extLst>
                    <a:ext uri="{9D8B030D-6E8A-4147-A177-3AD203B41FA5}">
                      <a16:colId xmlns:a16="http://schemas.microsoft.com/office/drawing/2014/main" val="2145605449"/>
                    </a:ext>
                  </a:extLst>
                </a:gridCol>
                <a:gridCol w="829538">
                  <a:extLst>
                    <a:ext uri="{9D8B030D-6E8A-4147-A177-3AD203B41FA5}">
                      <a16:colId xmlns:a16="http://schemas.microsoft.com/office/drawing/2014/main" val="1677480646"/>
                    </a:ext>
                  </a:extLst>
                </a:gridCol>
                <a:gridCol w="974573">
                  <a:extLst>
                    <a:ext uri="{9D8B030D-6E8A-4147-A177-3AD203B41FA5}">
                      <a16:colId xmlns:a16="http://schemas.microsoft.com/office/drawing/2014/main" val="2412167826"/>
                    </a:ext>
                  </a:extLst>
                </a:gridCol>
                <a:gridCol w="974573">
                  <a:extLst>
                    <a:ext uri="{9D8B030D-6E8A-4147-A177-3AD203B41FA5}">
                      <a16:colId xmlns:a16="http://schemas.microsoft.com/office/drawing/2014/main" val="2039677817"/>
                    </a:ext>
                  </a:extLst>
                </a:gridCol>
                <a:gridCol w="974573">
                  <a:extLst>
                    <a:ext uri="{9D8B030D-6E8A-4147-A177-3AD203B41FA5}">
                      <a16:colId xmlns:a16="http://schemas.microsoft.com/office/drawing/2014/main" val="33333260"/>
                    </a:ext>
                  </a:extLst>
                </a:gridCol>
              </a:tblGrid>
              <a:tr h="241480">
                <a:tc>
                  <a:txBody>
                    <a:bodyPr/>
                    <a:lstStyle/>
                    <a:p>
                      <a:pPr algn="ctr"/>
                      <a:endParaRPr lang="en-CA" sz="1000" dirty="0">
                        <a:solidFill>
                          <a:schemeClr val="accent6"/>
                        </a:solidFill>
                      </a:endParaRPr>
                    </a:p>
                  </a:txBody>
                  <a:tcPr anchor="ctr"/>
                </a:tc>
                <a:tc>
                  <a:txBody>
                    <a:bodyPr/>
                    <a:lstStyle/>
                    <a:p>
                      <a:pPr algn="ctr"/>
                      <a:r>
                        <a:rPr lang="en-CA" sz="1000" dirty="0">
                          <a:solidFill>
                            <a:schemeClr val="accent6"/>
                          </a:solidFill>
                        </a:rPr>
                        <a:t>Octet 1</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Octet 2</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Octet 3</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Octet 4</a:t>
                      </a:r>
                    </a:p>
                  </a:txBody>
                  <a:tcPr anchor="ctr"/>
                </a:tc>
                <a:extLst>
                  <a:ext uri="{0D108BD9-81ED-4DB2-BD59-A6C34878D82A}">
                    <a16:rowId xmlns:a16="http://schemas.microsoft.com/office/drawing/2014/main" val="3101799514"/>
                  </a:ext>
                </a:extLst>
              </a:tr>
              <a:tr h="287654">
                <a:tc>
                  <a:txBody>
                    <a:bodyPr/>
                    <a:lstStyle/>
                    <a:p>
                      <a:pPr algn="ctr"/>
                      <a:r>
                        <a:rPr lang="en-CA" sz="1000" dirty="0">
                          <a:solidFill>
                            <a:schemeClr val="accent6"/>
                          </a:solidFill>
                        </a:rPr>
                        <a:t>Host IP</a:t>
                      </a:r>
                    </a:p>
                  </a:txBody>
                  <a:tcPr/>
                </a:tc>
                <a:tc>
                  <a:txBody>
                    <a:bodyPr/>
                    <a:lstStyle/>
                    <a:p>
                      <a:pPr algn="ctr"/>
                      <a:r>
                        <a:rPr lang="en-CA" sz="1000" dirty="0">
                          <a:solidFill>
                            <a:schemeClr val="accent6"/>
                          </a:solidFill>
                        </a:rPr>
                        <a:t>10101100</a:t>
                      </a:r>
                    </a:p>
                  </a:txBody>
                  <a:tcPr/>
                </a:tc>
                <a:tc>
                  <a:txBody>
                    <a:bodyPr/>
                    <a:lstStyle/>
                    <a:p>
                      <a:pPr algn="ctr"/>
                      <a:r>
                        <a:rPr lang="en-CA" sz="1000" dirty="0">
                          <a:solidFill>
                            <a:schemeClr val="accent6"/>
                          </a:solidFill>
                        </a:rPr>
                        <a:t>00010000</a:t>
                      </a:r>
                    </a:p>
                  </a:txBody>
                  <a:tcPr/>
                </a:tc>
                <a:tc>
                  <a:txBody>
                    <a:bodyPr/>
                    <a:lstStyle/>
                    <a:p>
                      <a:pPr algn="ctr"/>
                      <a:r>
                        <a:rPr lang="en-CA" sz="1000" dirty="0">
                          <a:solidFill>
                            <a:schemeClr val="accent6"/>
                          </a:solidFill>
                        </a:rPr>
                        <a:t>00000010</a:t>
                      </a:r>
                    </a:p>
                  </a:txBody>
                  <a:tcPr/>
                </a:tc>
                <a:tc>
                  <a:txBody>
                    <a:bodyPr/>
                    <a:lstStyle/>
                    <a:p>
                      <a:pPr algn="ctr"/>
                      <a:r>
                        <a:rPr lang="en-CA" sz="1000" dirty="0">
                          <a:solidFill>
                            <a:schemeClr val="accent6"/>
                          </a:solidFill>
                        </a:rPr>
                        <a:t>00001010</a:t>
                      </a:r>
                    </a:p>
                  </a:txBody>
                  <a:tcPr/>
                </a:tc>
                <a:extLst>
                  <a:ext uri="{0D108BD9-81ED-4DB2-BD59-A6C34878D82A}">
                    <a16:rowId xmlns:a16="http://schemas.microsoft.com/office/drawing/2014/main" val="4154560357"/>
                  </a:ext>
                </a:extLst>
              </a:tr>
              <a:tr h="318588">
                <a:tc>
                  <a:txBody>
                    <a:bodyPr/>
                    <a:lstStyle/>
                    <a:p>
                      <a:pPr algn="ctr"/>
                      <a:r>
                        <a:rPr lang="en-CA" sz="1000" dirty="0">
                          <a:solidFill>
                            <a:schemeClr val="accent6"/>
                          </a:solidFill>
                        </a:rPr>
                        <a:t>Subnet Mask</a:t>
                      </a:r>
                    </a:p>
                  </a:txBody>
                  <a:tcPr/>
                </a:tc>
                <a:tc>
                  <a:txBody>
                    <a:bodyPr/>
                    <a:lstStyle/>
                    <a:p>
                      <a:pPr algn="ctr"/>
                      <a:r>
                        <a:rPr lang="en-CA" sz="1000" dirty="0">
                          <a:solidFill>
                            <a:schemeClr val="accent6"/>
                          </a:solidFill>
                        </a:rPr>
                        <a:t>11111111</a:t>
                      </a:r>
                    </a:p>
                  </a:txBody>
                  <a:tcPr/>
                </a:tc>
                <a:tc>
                  <a:txBody>
                    <a:bodyPr/>
                    <a:lstStyle/>
                    <a:p>
                      <a:pPr algn="ctr"/>
                      <a:r>
                        <a:rPr lang="en-CA" sz="1000" dirty="0">
                          <a:solidFill>
                            <a:schemeClr val="accent6"/>
                          </a:solidFill>
                        </a:rPr>
                        <a:t>11111111</a:t>
                      </a:r>
                    </a:p>
                  </a:txBody>
                  <a:tcPr/>
                </a:tc>
                <a:tc>
                  <a:txBody>
                    <a:bodyPr/>
                    <a:lstStyle/>
                    <a:p>
                      <a:pPr algn="ctr"/>
                      <a:r>
                        <a:rPr lang="en-CA" sz="1000" dirty="0">
                          <a:solidFill>
                            <a:schemeClr val="accent6"/>
                          </a:solidFill>
                        </a:rPr>
                        <a:t>11111111</a:t>
                      </a:r>
                    </a:p>
                  </a:txBody>
                  <a:tcPr/>
                </a:tc>
                <a:tc>
                  <a:txBody>
                    <a:bodyPr/>
                    <a:lstStyle/>
                    <a:p>
                      <a:pPr algn="ctr"/>
                      <a:r>
                        <a:rPr lang="en-CA" sz="1000" dirty="0">
                          <a:solidFill>
                            <a:schemeClr val="accent6"/>
                          </a:solidFill>
                        </a:rPr>
                        <a:t>10000000</a:t>
                      </a:r>
                    </a:p>
                  </a:txBody>
                  <a:tcPr/>
                </a:tc>
                <a:extLst>
                  <a:ext uri="{0D108BD9-81ED-4DB2-BD59-A6C34878D82A}">
                    <a16:rowId xmlns:a16="http://schemas.microsoft.com/office/drawing/2014/main" val="289038111"/>
                  </a:ext>
                </a:extLst>
              </a:tr>
              <a:tr h="318588">
                <a:tc gridSpan="5">
                  <a:txBody>
                    <a:bodyPr/>
                    <a:lstStyle/>
                    <a:p>
                      <a:pPr algn="ctr"/>
                      <a:r>
                        <a:rPr lang="en-CA" sz="1000" dirty="0">
                          <a:solidFill>
                            <a:schemeClr val="accent6"/>
                          </a:solidFill>
                        </a:rPr>
                        <a:t>AND logical operation Applied By Router To ID Subnet</a:t>
                      </a:r>
                    </a:p>
                  </a:txBody>
                  <a:tcPr anchor="ctr"/>
                </a:tc>
                <a:tc hMerge="1">
                  <a:txBody>
                    <a:bodyPr/>
                    <a:lstStyle/>
                    <a:p>
                      <a:endParaRPr dirty="0"/>
                    </a:p>
                  </a:txBody>
                  <a:tcPr anchor="ctr"/>
                </a:tc>
                <a:tc hMerge="1">
                  <a:txBody>
                    <a:bodyPr/>
                    <a:lstStyle/>
                    <a:p>
                      <a:pPr algn="ctr"/>
                      <a:endParaRPr lang="en-CA" sz="1000" dirty="0">
                        <a:solidFill>
                          <a:schemeClr val="accent6"/>
                        </a:solidFill>
                      </a:endParaRPr>
                    </a:p>
                  </a:txBody>
                  <a:tcPr/>
                </a:tc>
                <a:tc hMerge="1">
                  <a:txBody>
                    <a:bodyPr/>
                    <a:lstStyle/>
                    <a:p>
                      <a:pPr algn="ctr"/>
                      <a:endParaRPr lang="en-CA" sz="1000" dirty="0">
                        <a:solidFill>
                          <a:schemeClr val="accent6"/>
                        </a:solidFill>
                      </a:endParaRPr>
                    </a:p>
                  </a:txBody>
                  <a:tcPr/>
                </a:tc>
                <a:tc hMerge="1">
                  <a:txBody>
                    <a:bodyPr/>
                    <a:lstStyle/>
                    <a:p>
                      <a:pPr algn="ctr"/>
                      <a:endParaRPr lang="en-CA" sz="1000" dirty="0">
                        <a:solidFill>
                          <a:schemeClr val="accent6"/>
                        </a:solidFill>
                      </a:endParaRPr>
                    </a:p>
                  </a:txBody>
                  <a:tcPr/>
                </a:tc>
                <a:extLst>
                  <a:ext uri="{0D108BD9-81ED-4DB2-BD59-A6C34878D82A}">
                    <a16:rowId xmlns:a16="http://schemas.microsoft.com/office/drawing/2014/main" val="3183340214"/>
                  </a:ext>
                </a:extLst>
              </a:tr>
              <a:tr h="318588">
                <a:tc>
                  <a:txBody>
                    <a:bodyPr/>
                    <a:lstStyle/>
                    <a:p>
                      <a:pPr algn="ctr"/>
                      <a:r>
                        <a:rPr lang="en-CA" sz="1000" dirty="0">
                          <a:solidFill>
                            <a:schemeClr val="accent6"/>
                          </a:solidFill>
                        </a:rPr>
                        <a:t>Subnet ID (Binary)</a:t>
                      </a:r>
                    </a:p>
                  </a:txBody>
                  <a:tcPr/>
                </a:tc>
                <a:tc>
                  <a:txBody>
                    <a:bodyPr/>
                    <a:lstStyle/>
                    <a:p>
                      <a:pPr algn="ctr"/>
                      <a:r>
                        <a:rPr lang="en-CA" sz="1000" dirty="0">
                          <a:solidFill>
                            <a:schemeClr val="accent6"/>
                          </a:solidFill>
                        </a:rPr>
                        <a:t>10101100</a:t>
                      </a:r>
                    </a:p>
                  </a:txBody>
                  <a:tcPr/>
                </a:tc>
                <a:tc>
                  <a:txBody>
                    <a:bodyPr/>
                    <a:lstStyle/>
                    <a:p>
                      <a:pPr algn="ctr"/>
                      <a:r>
                        <a:rPr lang="en-CA" sz="1000" dirty="0">
                          <a:solidFill>
                            <a:schemeClr val="accent6"/>
                          </a:solidFill>
                        </a:rPr>
                        <a:t>00010000</a:t>
                      </a:r>
                    </a:p>
                  </a:txBody>
                  <a:tcPr/>
                </a:tc>
                <a:tc>
                  <a:txBody>
                    <a:bodyPr/>
                    <a:lstStyle/>
                    <a:p>
                      <a:pPr algn="ctr"/>
                      <a:r>
                        <a:rPr lang="en-CA" sz="1000" dirty="0">
                          <a:solidFill>
                            <a:schemeClr val="accent6"/>
                          </a:solidFill>
                        </a:rPr>
                        <a:t>00000010</a:t>
                      </a:r>
                    </a:p>
                  </a:txBody>
                  <a:tcPr/>
                </a:tc>
                <a:tc>
                  <a:txBody>
                    <a:bodyPr/>
                    <a:lstStyle/>
                    <a:p>
                      <a:pPr algn="ctr"/>
                      <a:r>
                        <a:rPr lang="en-CA" sz="1000" dirty="0">
                          <a:solidFill>
                            <a:schemeClr val="accent6"/>
                          </a:solidFill>
                        </a:rPr>
                        <a:t>0000000</a:t>
                      </a:r>
                    </a:p>
                  </a:txBody>
                  <a:tcPr/>
                </a:tc>
                <a:extLst>
                  <a:ext uri="{0D108BD9-81ED-4DB2-BD59-A6C34878D82A}">
                    <a16:rowId xmlns:a16="http://schemas.microsoft.com/office/drawing/2014/main" val="2178715215"/>
                  </a:ext>
                </a:extLst>
              </a:tr>
              <a:tr h="318588">
                <a:tc>
                  <a:txBody>
                    <a:bodyPr/>
                    <a:lstStyle/>
                    <a:p>
                      <a:pPr algn="ctr"/>
                      <a:r>
                        <a:rPr lang="en-CA" sz="1000" dirty="0">
                          <a:solidFill>
                            <a:schemeClr val="accent6"/>
                          </a:solidFill>
                        </a:rPr>
                        <a:t>Subnet ID</a:t>
                      </a:r>
                    </a:p>
                    <a:p>
                      <a:pPr algn="ctr"/>
                      <a:r>
                        <a:rPr lang="en-CA" sz="1000" dirty="0">
                          <a:solidFill>
                            <a:schemeClr val="accent6"/>
                          </a:solidFill>
                        </a:rPr>
                        <a:t>(Decimal)</a:t>
                      </a:r>
                    </a:p>
                  </a:txBody>
                  <a:tcPr/>
                </a:tc>
                <a:tc>
                  <a:txBody>
                    <a:bodyPr/>
                    <a:lstStyle/>
                    <a:p>
                      <a:pPr algn="ctr"/>
                      <a:r>
                        <a:rPr lang="en-CA" sz="1000" dirty="0">
                          <a:solidFill>
                            <a:schemeClr val="accent6"/>
                          </a:solidFill>
                        </a:rPr>
                        <a:t>172</a:t>
                      </a:r>
                    </a:p>
                  </a:txBody>
                  <a:tcPr anchor="ctr"/>
                </a:tc>
                <a:tc>
                  <a:txBody>
                    <a:bodyPr/>
                    <a:lstStyle/>
                    <a:p>
                      <a:pPr algn="ctr"/>
                      <a:r>
                        <a:rPr lang="en-CA" sz="1000" dirty="0">
                          <a:solidFill>
                            <a:schemeClr val="accent6"/>
                          </a:solidFill>
                        </a:rPr>
                        <a:t>16</a:t>
                      </a:r>
                    </a:p>
                  </a:txBody>
                  <a:tcPr anchor="ctr"/>
                </a:tc>
                <a:tc>
                  <a:txBody>
                    <a:bodyPr/>
                    <a:lstStyle/>
                    <a:p>
                      <a:pPr algn="ctr"/>
                      <a:r>
                        <a:rPr lang="en-CA" sz="1000" dirty="0">
                          <a:solidFill>
                            <a:schemeClr val="accent6"/>
                          </a:solidFill>
                        </a:rPr>
                        <a:t>2</a:t>
                      </a:r>
                    </a:p>
                  </a:txBody>
                  <a:tcPr anchor="ctr"/>
                </a:tc>
                <a:tc>
                  <a:txBody>
                    <a:bodyPr/>
                    <a:lstStyle/>
                    <a:p>
                      <a:pPr algn="ctr"/>
                      <a:r>
                        <a:rPr lang="en-CA" sz="1000" dirty="0">
                          <a:solidFill>
                            <a:schemeClr val="accent6"/>
                          </a:solidFill>
                        </a:rPr>
                        <a:t>0</a:t>
                      </a:r>
                    </a:p>
                  </a:txBody>
                  <a:tcPr anchor="ctr"/>
                </a:tc>
                <a:extLst>
                  <a:ext uri="{0D108BD9-81ED-4DB2-BD59-A6C34878D82A}">
                    <a16:rowId xmlns:a16="http://schemas.microsoft.com/office/drawing/2014/main" val="1994545713"/>
                  </a:ext>
                </a:extLst>
              </a:tr>
            </a:tbl>
          </a:graphicData>
        </a:graphic>
      </p:graphicFrame>
      <p:sp>
        <p:nvSpPr>
          <p:cNvPr id="7" name="TextBox 6">
            <a:extLst>
              <a:ext uri="{FF2B5EF4-FFF2-40B4-BE49-F238E27FC236}">
                <a16:creationId xmlns:a16="http://schemas.microsoft.com/office/drawing/2014/main" id="{7A18050A-84FA-D5A6-DA0F-B0263541808F}"/>
              </a:ext>
            </a:extLst>
          </p:cNvPr>
          <p:cNvSpPr txBox="1"/>
          <p:nvPr/>
        </p:nvSpPr>
        <p:spPr>
          <a:xfrm>
            <a:off x="1228730" y="1031855"/>
            <a:ext cx="3478940" cy="584775"/>
          </a:xfrm>
          <a:prstGeom prst="rect">
            <a:avLst/>
          </a:prstGeom>
          <a:noFill/>
        </p:spPr>
        <p:txBody>
          <a:bodyPr wrap="square" rtlCol="0">
            <a:spAutoFit/>
          </a:bodyPr>
          <a:lstStyle/>
          <a:p>
            <a:r>
              <a:rPr lang="en-CA" sz="3200" dirty="0">
                <a:solidFill>
                  <a:srgbClr val="FFC000"/>
                </a:solidFill>
              </a:rPr>
              <a:t>172.16.2.10/25</a:t>
            </a:r>
            <a:endParaRPr lang="en-CA" dirty="0">
              <a:solidFill>
                <a:srgbClr val="FFC000"/>
              </a:solidFill>
            </a:endParaRPr>
          </a:p>
        </p:txBody>
      </p:sp>
      <p:sp>
        <p:nvSpPr>
          <p:cNvPr id="2" name="TextBox 1">
            <a:extLst>
              <a:ext uri="{FF2B5EF4-FFF2-40B4-BE49-F238E27FC236}">
                <a16:creationId xmlns:a16="http://schemas.microsoft.com/office/drawing/2014/main" id="{7A87A929-5610-0504-22AB-E4A879877785}"/>
              </a:ext>
            </a:extLst>
          </p:cNvPr>
          <p:cNvSpPr txBox="1"/>
          <p:nvPr/>
        </p:nvSpPr>
        <p:spPr>
          <a:xfrm>
            <a:off x="5869402" y="863836"/>
            <a:ext cx="3205446" cy="307777"/>
          </a:xfrm>
          <a:prstGeom prst="rect">
            <a:avLst/>
          </a:prstGeom>
          <a:noFill/>
        </p:spPr>
        <p:txBody>
          <a:bodyPr wrap="square" rtlCol="0">
            <a:spAutoFit/>
          </a:bodyPr>
          <a:lstStyle/>
          <a:p>
            <a:r>
              <a:rPr lang="en-CA" dirty="0">
                <a:solidFill>
                  <a:srgbClr val="FFC000"/>
                </a:solidFill>
              </a:rPr>
              <a:t>Class C Allowed Network Topology </a:t>
            </a:r>
            <a:endParaRPr lang="en-CA" dirty="0"/>
          </a:p>
        </p:txBody>
      </p:sp>
      <p:graphicFrame>
        <p:nvGraphicFramePr>
          <p:cNvPr id="3" name="Table 2">
            <a:extLst>
              <a:ext uri="{FF2B5EF4-FFF2-40B4-BE49-F238E27FC236}">
                <a16:creationId xmlns:a16="http://schemas.microsoft.com/office/drawing/2014/main" id="{5919FE66-1093-56AD-FB63-EAA35C107150}"/>
              </a:ext>
            </a:extLst>
          </p:cNvPr>
          <p:cNvGraphicFramePr>
            <a:graphicFrameLocks noGrp="1"/>
          </p:cNvGraphicFramePr>
          <p:nvPr>
            <p:extLst>
              <p:ext uri="{D42A27DB-BD31-4B8C-83A1-F6EECF244321}">
                <p14:modId xmlns:p14="http://schemas.microsoft.com/office/powerpoint/2010/main" val="1829021726"/>
              </p:ext>
            </p:extLst>
          </p:nvPr>
        </p:nvGraphicFramePr>
        <p:xfrm>
          <a:off x="5798747" y="1219225"/>
          <a:ext cx="2994735" cy="850082"/>
        </p:xfrm>
        <a:graphic>
          <a:graphicData uri="http://schemas.openxmlformats.org/drawingml/2006/table">
            <a:tbl>
              <a:tblPr firstRow="1" bandRow="1">
                <a:tableStyleId>{9577CEE3-539C-40FE-893D-AA8995659627}</a:tableStyleId>
              </a:tblPr>
              <a:tblGrid>
                <a:gridCol w="998245">
                  <a:extLst>
                    <a:ext uri="{9D8B030D-6E8A-4147-A177-3AD203B41FA5}">
                      <a16:colId xmlns:a16="http://schemas.microsoft.com/office/drawing/2014/main" val="1677480646"/>
                    </a:ext>
                  </a:extLst>
                </a:gridCol>
                <a:gridCol w="998245">
                  <a:extLst>
                    <a:ext uri="{9D8B030D-6E8A-4147-A177-3AD203B41FA5}">
                      <a16:colId xmlns:a16="http://schemas.microsoft.com/office/drawing/2014/main" val="2412167826"/>
                    </a:ext>
                  </a:extLst>
                </a:gridCol>
                <a:gridCol w="998245">
                  <a:extLst>
                    <a:ext uri="{9D8B030D-6E8A-4147-A177-3AD203B41FA5}">
                      <a16:colId xmlns:a16="http://schemas.microsoft.com/office/drawing/2014/main" val="33333260"/>
                    </a:ext>
                  </a:extLst>
                </a:gridCol>
              </a:tblGrid>
              <a:tr h="241480">
                <a:tc>
                  <a:txBody>
                    <a:bodyPr/>
                    <a:lstStyle/>
                    <a:p>
                      <a:pPr algn="ctr"/>
                      <a:r>
                        <a:rPr lang="en-CA" sz="1000" dirty="0">
                          <a:solidFill>
                            <a:schemeClr val="accent6"/>
                          </a:solidFill>
                        </a:rPr>
                        <a:t>24bits</a:t>
                      </a:r>
                    </a:p>
                  </a:txBody>
                  <a:tcPr/>
                </a:tc>
                <a:tc>
                  <a:txBody>
                    <a:bodyPr/>
                    <a:lstStyle/>
                    <a:p>
                      <a:pPr algn="ctr"/>
                      <a:r>
                        <a:rPr lang="en-CA" sz="1000" dirty="0">
                          <a:solidFill>
                            <a:schemeClr val="accent6"/>
                          </a:solidFill>
                        </a:rPr>
                        <a:t>Network</a:t>
                      </a: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2</a:t>
                      </a:r>
                      <a:r>
                        <a:rPr lang="en-CA" sz="1000" baseline="30000" dirty="0">
                          <a:solidFill>
                            <a:schemeClr val="accent6"/>
                          </a:solidFill>
                        </a:rPr>
                        <a:t>24</a:t>
                      </a:r>
                    </a:p>
                  </a:txBody>
                  <a:tcPr anchor="ctr"/>
                </a:tc>
                <a:extLst>
                  <a:ext uri="{0D108BD9-81ED-4DB2-BD59-A6C34878D82A}">
                    <a16:rowId xmlns:a16="http://schemas.microsoft.com/office/drawing/2014/main" val="3101799514"/>
                  </a:ext>
                </a:extLst>
              </a:tr>
              <a:tr h="287654">
                <a:tc>
                  <a:txBody>
                    <a:bodyPr/>
                    <a:lstStyle/>
                    <a:p>
                      <a:pPr algn="ctr"/>
                      <a:r>
                        <a:rPr lang="en-CA" sz="1000" dirty="0">
                          <a:solidFill>
                            <a:schemeClr val="accent6"/>
                          </a:solidFill>
                        </a:rPr>
                        <a:t>1bits</a:t>
                      </a:r>
                    </a:p>
                  </a:txBody>
                  <a:tcPr/>
                </a:tc>
                <a:tc>
                  <a:txBody>
                    <a:bodyPr/>
                    <a:lstStyle/>
                    <a:p>
                      <a:pPr algn="ctr"/>
                      <a:r>
                        <a:rPr lang="en-CA" sz="1000" dirty="0">
                          <a:solidFill>
                            <a:schemeClr val="accent6"/>
                          </a:solidFill>
                        </a:rPr>
                        <a:t>Subnet</a:t>
                      </a:r>
                    </a:p>
                  </a:txBody>
                  <a:tcPr/>
                </a:tc>
                <a:tc>
                  <a:txBody>
                    <a:bodyPr/>
                    <a:lstStyle/>
                    <a:p>
                      <a:pPr algn="ctr"/>
                      <a:r>
                        <a:rPr lang="en-CA" sz="1000" dirty="0">
                          <a:solidFill>
                            <a:schemeClr val="accent6"/>
                          </a:solidFill>
                        </a:rPr>
                        <a:t>2</a:t>
                      </a:r>
                      <a:r>
                        <a:rPr lang="en-CA" sz="1000" baseline="30000" dirty="0">
                          <a:solidFill>
                            <a:schemeClr val="accent6"/>
                          </a:solidFill>
                        </a:rPr>
                        <a:t>1</a:t>
                      </a:r>
                      <a:r>
                        <a:rPr lang="en-CA" sz="1000" dirty="0">
                          <a:solidFill>
                            <a:schemeClr val="accent6"/>
                          </a:solidFill>
                        </a:rPr>
                        <a:t> = 2</a:t>
                      </a:r>
                    </a:p>
                  </a:txBody>
                  <a:tcPr/>
                </a:tc>
                <a:extLst>
                  <a:ext uri="{0D108BD9-81ED-4DB2-BD59-A6C34878D82A}">
                    <a16:rowId xmlns:a16="http://schemas.microsoft.com/office/drawing/2014/main" val="4154560357"/>
                  </a:ext>
                </a:extLst>
              </a:tr>
              <a:tr h="318588">
                <a:tc>
                  <a:txBody>
                    <a:bodyPr/>
                    <a:lstStyle/>
                    <a:p>
                      <a:pPr algn="ctr"/>
                      <a:r>
                        <a:rPr lang="en-CA" sz="1000" dirty="0">
                          <a:solidFill>
                            <a:schemeClr val="accent6"/>
                          </a:solidFill>
                        </a:rPr>
                        <a:t>7bits </a:t>
                      </a:r>
                    </a:p>
                  </a:txBody>
                  <a:tcPr/>
                </a:tc>
                <a:tc>
                  <a:txBody>
                    <a:bodyPr/>
                    <a:lstStyle/>
                    <a:p>
                      <a:pPr algn="ctr"/>
                      <a:r>
                        <a:rPr lang="en-CA" sz="1000" dirty="0">
                          <a:solidFill>
                            <a:schemeClr val="accent6"/>
                          </a:solidFill>
                        </a:rPr>
                        <a:t>Hosts</a:t>
                      </a:r>
                    </a:p>
                  </a:txBody>
                  <a:tcPr/>
                </a:tc>
                <a:tc>
                  <a:txBody>
                    <a:bodyPr/>
                    <a:lstStyle/>
                    <a:p>
                      <a:pPr algn="ctr"/>
                      <a:r>
                        <a:rPr lang="en-CA" sz="1000" dirty="0">
                          <a:solidFill>
                            <a:schemeClr val="accent6"/>
                          </a:solidFill>
                        </a:rPr>
                        <a:t>2</a:t>
                      </a:r>
                      <a:r>
                        <a:rPr lang="en-CA" sz="1000" baseline="30000" dirty="0">
                          <a:solidFill>
                            <a:schemeClr val="accent6"/>
                          </a:solidFill>
                        </a:rPr>
                        <a:t>7</a:t>
                      </a:r>
                      <a:r>
                        <a:rPr lang="en-CA" sz="1000" dirty="0">
                          <a:solidFill>
                            <a:schemeClr val="accent6"/>
                          </a:solidFill>
                        </a:rPr>
                        <a:t> = 128 </a:t>
                      </a:r>
                    </a:p>
                  </a:txBody>
                  <a:tcPr/>
                </a:tc>
                <a:extLst>
                  <a:ext uri="{0D108BD9-81ED-4DB2-BD59-A6C34878D82A}">
                    <a16:rowId xmlns:a16="http://schemas.microsoft.com/office/drawing/2014/main" val="289038111"/>
                  </a:ext>
                </a:extLst>
              </a:tr>
            </a:tbl>
          </a:graphicData>
        </a:graphic>
      </p:graphicFrame>
      <p:pic>
        <p:nvPicPr>
          <p:cNvPr id="9" name="Picture 8">
            <a:extLst>
              <a:ext uri="{FF2B5EF4-FFF2-40B4-BE49-F238E27FC236}">
                <a16:creationId xmlns:a16="http://schemas.microsoft.com/office/drawing/2014/main" id="{43170852-F448-81C4-44C1-FE1178AC58CD}"/>
              </a:ext>
            </a:extLst>
          </p:cNvPr>
          <p:cNvPicPr>
            <a:picLocks noChangeAspect="1"/>
          </p:cNvPicPr>
          <p:nvPr/>
        </p:nvPicPr>
        <p:blipFill rotWithShape="1">
          <a:blip r:embed="rId3"/>
          <a:srcRect l="19543" t="35474" r="67533" b="59214"/>
          <a:stretch/>
        </p:blipFill>
        <p:spPr>
          <a:xfrm>
            <a:off x="774930" y="2571750"/>
            <a:ext cx="453800" cy="239459"/>
          </a:xfrm>
          <a:prstGeom prst="rect">
            <a:avLst/>
          </a:prstGeom>
        </p:spPr>
      </p:pic>
      <p:graphicFrame>
        <p:nvGraphicFramePr>
          <p:cNvPr id="14" name="Table 13">
            <a:extLst>
              <a:ext uri="{FF2B5EF4-FFF2-40B4-BE49-F238E27FC236}">
                <a16:creationId xmlns:a16="http://schemas.microsoft.com/office/drawing/2014/main" id="{4844A63C-C7F7-EDE6-CABF-7C7C025CDCE2}"/>
              </a:ext>
            </a:extLst>
          </p:cNvPr>
          <p:cNvGraphicFramePr>
            <a:graphicFrameLocks noGrp="1"/>
          </p:cNvGraphicFramePr>
          <p:nvPr>
            <p:extLst>
              <p:ext uri="{D42A27DB-BD31-4B8C-83A1-F6EECF244321}">
                <p14:modId xmlns:p14="http://schemas.microsoft.com/office/powerpoint/2010/main" val="3725658371"/>
              </p:ext>
            </p:extLst>
          </p:nvPr>
        </p:nvGraphicFramePr>
        <p:xfrm>
          <a:off x="5798748" y="2456282"/>
          <a:ext cx="2994734" cy="731520"/>
        </p:xfrm>
        <a:graphic>
          <a:graphicData uri="http://schemas.openxmlformats.org/drawingml/2006/table">
            <a:tbl>
              <a:tblPr firstRow="1" bandRow="1">
                <a:tableStyleId>{9577CEE3-539C-40FE-893D-AA8995659627}</a:tableStyleId>
              </a:tblPr>
              <a:tblGrid>
                <a:gridCol w="483655">
                  <a:extLst>
                    <a:ext uri="{9D8B030D-6E8A-4147-A177-3AD203B41FA5}">
                      <a16:colId xmlns:a16="http://schemas.microsoft.com/office/drawing/2014/main" val="1677480646"/>
                    </a:ext>
                  </a:extLst>
                </a:gridCol>
                <a:gridCol w="1374273">
                  <a:extLst>
                    <a:ext uri="{9D8B030D-6E8A-4147-A177-3AD203B41FA5}">
                      <a16:colId xmlns:a16="http://schemas.microsoft.com/office/drawing/2014/main" val="2412167826"/>
                    </a:ext>
                  </a:extLst>
                </a:gridCol>
                <a:gridCol w="1136806">
                  <a:extLst>
                    <a:ext uri="{9D8B030D-6E8A-4147-A177-3AD203B41FA5}">
                      <a16:colId xmlns:a16="http://schemas.microsoft.com/office/drawing/2014/main" val="3003469579"/>
                    </a:ext>
                  </a:extLst>
                </a:gridCol>
              </a:tblGrid>
              <a:tr h="187565">
                <a:tc>
                  <a:txBody>
                    <a:bodyPr/>
                    <a:lstStyle/>
                    <a:p>
                      <a:pPr algn="ctr"/>
                      <a:r>
                        <a:rPr lang="en-CA" sz="1000" dirty="0">
                          <a:solidFill>
                            <a:schemeClr val="accent6"/>
                          </a:solidFill>
                        </a:rPr>
                        <a:t>#</a:t>
                      </a:r>
                    </a:p>
                  </a:txBody>
                  <a:tcPr anchor="ctr"/>
                </a:tc>
                <a:tc gridSpan="2">
                  <a:txBody>
                    <a:bodyPr/>
                    <a:lstStyle/>
                    <a:p>
                      <a:pPr algn="ctr"/>
                      <a:r>
                        <a:rPr lang="en-CA" sz="1000" dirty="0">
                          <a:solidFill>
                            <a:schemeClr val="accent6"/>
                          </a:solidFill>
                        </a:rPr>
                        <a:t>Subnet Address Range </a:t>
                      </a:r>
                    </a:p>
                  </a:txBody>
                  <a:tcPr anchor="ctr"/>
                </a:tc>
                <a:tc hMerge="1">
                  <a:txBody>
                    <a:bodyPr/>
                    <a:lstStyle/>
                    <a:p>
                      <a:pPr algn="ctr"/>
                      <a:endParaRPr lang="en-CA" sz="1000" dirty="0">
                        <a:solidFill>
                          <a:schemeClr val="accent6"/>
                        </a:solidFill>
                      </a:endParaRPr>
                    </a:p>
                  </a:txBody>
                  <a:tcPr/>
                </a:tc>
                <a:extLst>
                  <a:ext uri="{0D108BD9-81ED-4DB2-BD59-A6C34878D82A}">
                    <a16:rowId xmlns:a16="http://schemas.microsoft.com/office/drawing/2014/main" val="3101799514"/>
                  </a:ext>
                </a:extLst>
              </a:tr>
              <a:tr h="187565">
                <a:tc>
                  <a:txBody>
                    <a:bodyPr/>
                    <a:lstStyle/>
                    <a:p>
                      <a:pPr algn="ctr"/>
                      <a:r>
                        <a:rPr lang="en-CA" sz="1000" dirty="0">
                          <a:solidFill>
                            <a:schemeClr val="accent6"/>
                          </a:solidFill>
                        </a:rPr>
                        <a:t>0</a:t>
                      </a:r>
                    </a:p>
                  </a:txBody>
                  <a:tcPr anchor="ctr"/>
                </a:tc>
                <a:tc>
                  <a:txBody>
                    <a:bodyPr/>
                    <a:lstStyle/>
                    <a:p>
                      <a:pPr algn="ctr"/>
                      <a:r>
                        <a:rPr lang="en-CA" sz="1000" dirty="0">
                          <a:solidFill>
                            <a:schemeClr val="accent6"/>
                          </a:solidFill>
                        </a:rPr>
                        <a:t>172.16.2.0</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172.16.2.127</a:t>
                      </a:r>
                    </a:p>
                  </a:txBody>
                  <a:tcPr anchor="ctr"/>
                </a:tc>
                <a:extLst>
                  <a:ext uri="{0D108BD9-81ED-4DB2-BD59-A6C34878D82A}">
                    <a16:rowId xmlns:a16="http://schemas.microsoft.com/office/drawing/2014/main" val="4154560357"/>
                  </a:ext>
                </a:extLst>
              </a:tr>
              <a:tr h="187565">
                <a:tc>
                  <a:txBody>
                    <a:bodyPr/>
                    <a:lstStyle/>
                    <a:p>
                      <a:pPr algn="ctr"/>
                      <a:r>
                        <a:rPr lang="en-CA" sz="1000" dirty="0">
                          <a:solidFill>
                            <a:schemeClr val="accent6"/>
                          </a:solidFill>
                        </a:rPr>
                        <a:t>1</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172.16.2.128</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000" dirty="0">
                          <a:solidFill>
                            <a:schemeClr val="accent6"/>
                          </a:solidFill>
                        </a:rPr>
                        <a:t>172.16.2.255</a:t>
                      </a:r>
                    </a:p>
                  </a:txBody>
                  <a:tcPr anchor="ctr"/>
                </a:tc>
                <a:extLst>
                  <a:ext uri="{0D108BD9-81ED-4DB2-BD59-A6C34878D82A}">
                    <a16:rowId xmlns:a16="http://schemas.microsoft.com/office/drawing/2014/main" val="289038111"/>
                  </a:ext>
                </a:extLst>
              </a:tr>
            </a:tbl>
          </a:graphicData>
        </a:graphic>
      </p:graphicFrame>
      <p:sp>
        <p:nvSpPr>
          <p:cNvPr id="15" name="TextBox 14">
            <a:extLst>
              <a:ext uri="{FF2B5EF4-FFF2-40B4-BE49-F238E27FC236}">
                <a16:creationId xmlns:a16="http://schemas.microsoft.com/office/drawing/2014/main" id="{D2A3359A-CF4C-CD3C-6650-436436CA5F4C}"/>
              </a:ext>
            </a:extLst>
          </p:cNvPr>
          <p:cNvSpPr txBox="1"/>
          <p:nvPr/>
        </p:nvSpPr>
        <p:spPr>
          <a:xfrm>
            <a:off x="6303642" y="2091413"/>
            <a:ext cx="3205446" cy="307777"/>
          </a:xfrm>
          <a:prstGeom prst="rect">
            <a:avLst/>
          </a:prstGeom>
          <a:noFill/>
        </p:spPr>
        <p:txBody>
          <a:bodyPr wrap="square" rtlCol="0">
            <a:spAutoFit/>
          </a:bodyPr>
          <a:lstStyle/>
          <a:p>
            <a:r>
              <a:rPr lang="en-CA" dirty="0">
                <a:solidFill>
                  <a:srgbClr val="FFC000"/>
                </a:solidFill>
              </a:rPr>
              <a:t>2</a:t>
            </a:r>
            <a:r>
              <a:rPr lang="en-CA" baseline="30000" dirty="0">
                <a:solidFill>
                  <a:srgbClr val="FFC000"/>
                </a:solidFill>
              </a:rPr>
              <a:t>3</a:t>
            </a:r>
            <a:r>
              <a:rPr lang="en-CA" dirty="0">
                <a:solidFill>
                  <a:srgbClr val="FFC000"/>
                </a:solidFill>
              </a:rPr>
              <a:t> Available Subnet ID</a:t>
            </a:r>
            <a:endParaRPr lang="en-CA" dirty="0"/>
          </a:p>
        </p:txBody>
      </p:sp>
      <p:cxnSp>
        <p:nvCxnSpPr>
          <p:cNvPr id="18" name="Straight Arrow Connector 17">
            <a:extLst>
              <a:ext uri="{FF2B5EF4-FFF2-40B4-BE49-F238E27FC236}">
                <a16:creationId xmlns:a16="http://schemas.microsoft.com/office/drawing/2014/main" id="{3455A1AF-AD45-D84A-79E1-BABE3AAA964A}"/>
              </a:ext>
            </a:extLst>
          </p:cNvPr>
          <p:cNvCxnSpPr>
            <a:cxnSpLocks/>
          </p:cNvCxnSpPr>
          <p:nvPr/>
        </p:nvCxnSpPr>
        <p:spPr>
          <a:xfrm flipV="1">
            <a:off x="5223385" y="2781300"/>
            <a:ext cx="575362" cy="685800"/>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E9BB394C-35A5-708D-0A05-8743E7E8F9DC}"/>
              </a:ext>
            </a:extLst>
          </p:cNvPr>
          <p:cNvSpPr txBox="1"/>
          <p:nvPr/>
        </p:nvSpPr>
        <p:spPr>
          <a:xfrm>
            <a:off x="454129" y="3678922"/>
            <a:ext cx="5108471" cy="115499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chemeClr val="accent6"/>
                </a:solidFill>
              </a:rPr>
              <a:t>The router determines that the host belongs to subnet ID# 0 and forwards the packet to the next </a:t>
            </a:r>
            <a:r>
              <a:rPr lang="en-US" dirty="0" err="1">
                <a:solidFill>
                  <a:schemeClr val="accent6"/>
                </a:solidFill>
              </a:rPr>
              <a:t>next</a:t>
            </a:r>
            <a:r>
              <a:rPr lang="en-US" dirty="0">
                <a:solidFill>
                  <a:schemeClr val="accent6"/>
                </a:solidFill>
              </a:rPr>
              <a:t> intermediary device in that subnetwork</a:t>
            </a:r>
          </a:p>
          <a:p>
            <a:pPr marL="311150" indent="-171450">
              <a:lnSpc>
                <a:spcPct val="100000"/>
              </a:lnSpc>
              <a:buFont typeface="Arial" panose="020B0604020202020204" pitchFamily="34" charset="0"/>
              <a:buChar char="•"/>
            </a:pPr>
            <a:r>
              <a:rPr lang="en-US" dirty="0">
                <a:solidFill>
                  <a:schemeClr val="accent6"/>
                </a:solidFill>
              </a:rPr>
              <a:t>Then that subnet's router or switch, knowing the MAC address of that </a:t>
            </a:r>
            <a:r>
              <a:rPr lang="en-US" dirty="0">
                <a:solidFill>
                  <a:srgbClr val="FFC000"/>
                </a:solidFill>
              </a:rPr>
              <a:t>particular host</a:t>
            </a:r>
            <a:r>
              <a:rPr lang="en-US" dirty="0">
                <a:solidFill>
                  <a:schemeClr val="accent6"/>
                </a:solidFill>
              </a:rPr>
              <a:t>, sends the packet to everyone in the subnet.</a:t>
            </a:r>
          </a:p>
          <a:p>
            <a:pPr marL="311150" indent="-171450">
              <a:lnSpc>
                <a:spcPct val="100000"/>
              </a:lnSpc>
              <a:buFont typeface="Arial" panose="020B0604020202020204" pitchFamily="34" charset="0"/>
              <a:buChar char="•"/>
            </a:pPr>
            <a:r>
              <a:rPr lang="en-US" dirty="0">
                <a:solidFill>
                  <a:srgbClr val="FFC000"/>
                </a:solidFill>
              </a:rPr>
              <a:t>Only Device 192.168.10.15 with correct MAC address </a:t>
            </a:r>
            <a:r>
              <a:rPr lang="en-US" dirty="0">
                <a:solidFill>
                  <a:schemeClr val="accent6"/>
                </a:solidFill>
              </a:rPr>
              <a:t>will process the entire packet’s message. The rest of the devices in the subnet will simply ignore it</a:t>
            </a:r>
            <a:endParaRPr lang="en-US" dirty="0">
              <a:solidFill>
                <a:srgbClr val="FFC000"/>
              </a:solidFill>
            </a:endParaRPr>
          </a:p>
        </p:txBody>
      </p:sp>
    </p:spTree>
    <p:extLst>
      <p:ext uri="{BB962C8B-B14F-4D97-AF65-F5344CB8AC3E}">
        <p14:creationId xmlns:p14="http://schemas.microsoft.com/office/powerpoint/2010/main" val="77658202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18BE252A-3BD7-248A-F6C7-599E70BB700E}"/>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7A0473D1-F8FB-9850-7209-4BA86301903B}"/>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accent6"/>
                </a:solidFill>
                <a:uFill>
                  <a:noFill/>
                </a:uFill>
              </a:rPr>
              <a:t>Configuring and Viewing TCP/IP in Windows</a:t>
            </a:r>
            <a:endParaRPr lang="en-CA" sz="2800" dirty="0">
              <a:solidFill>
                <a:schemeClr val="accent6"/>
              </a:solidFill>
              <a:latin typeface="Anton"/>
              <a:ea typeface="Anton"/>
              <a:cs typeface="Anton"/>
              <a:sym typeface="Anton"/>
            </a:endParaRPr>
          </a:p>
        </p:txBody>
      </p:sp>
      <p:pic>
        <p:nvPicPr>
          <p:cNvPr id="4" name="Picture 3">
            <a:extLst>
              <a:ext uri="{FF2B5EF4-FFF2-40B4-BE49-F238E27FC236}">
                <a16:creationId xmlns:a16="http://schemas.microsoft.com/office/drawing/2014/main" id="{73E0694B-FCEA-42E7-5FC2-6C1684A8A00E}"/>
              </a:ext>
            </a:extLst>
          </p:cNvPr>
          <p:cNvPicPr>
            <a:picLocks noChangeAspect="1"/>
          </p:cNvPicPr>
          <p:nvPr/>
        </p:nvPicPr>
        <p:blipFill>
          <a:blip r:embed="rId3"/>
          <a:stretch>
            <a:fillRect/>
          </a:stretch>
        </p:blipFill>
        <p:spPr>
          <a:xfrm>
            <a:off x="599753" y="1082039"/>
            <a:ext cx="3299782" cy="3682365"/>
          </a:xfrm>
          <a:prstGeom prst="rect">
            <a:avLst/>
          </a:prstGeom>
        </p:spPr>
      </p:pic>
      <p:sp>
        <p:nvSpPr>
          <p:cNvPr id="5" name="TextBox 4">
            <a:extLst>
              <a:ext uri="{FF2B5EF4-FFF2-40B4-BE49-F238E27FC236}">
                <a16:creationId xmlns:a16="http://schemas.microsoft.com/office/drawing/2014/main" id="{66B9C935-4049-AC77-907A-F692DDEEF6CB}"/>
              </a:ext>
            </a:extLst>
          </p:cNvPr>
          <p:cNvSpPr txBox="1"/>
          <p:nvPr/>
        </p:nvSpPr>
        <p:spPr>
          <a:xfrm>
            <a:off x="3899535" y="1082039"/>
            <a:ext cx="5108471" cy="36164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chemeClr val="accent6"/>
                </a:solidFill>
              </a:rPr>
              <a:t>Manually configure a </a:t>
            </a:r>
            <a:r>
              <a:rPr lang="en-US" dirty="0">
                <a:solidFill>
                  <a:srgbClr val="FFC000"/>
                </a:solidFill>
              </a:rPr>
              <a:t>fixed static IP address </a:t>
            </a:r>
            <a:r>
              <a:rPr lang="en-US" dirty="0">
                <a:solidFill>
                  <a:schemeClr val="accent6"/>
                </a:solidFill>
              </a:rPr>
              <a:t>or obtain one automatically as a </a:t>
            </a:r>
            <a:r>
              <a:rPr lang="en-US" dirty="0">
                <a:solidFill>
                  <a:srgbClr val="FFC000"/>
                </a:solidFill>
              </a:rPr>
              <a:t>dynamic IP address </a:t>
            </a:r>
            <a:r>
              <a:rPr lang="en-US" dirty="0">
                <a:solidFill>
                  <a:schemeClr val="accent6"/>
                </a:solidFill>
              </a:rPr>
              <a:t>when the computer starts up. </a:t>
            </a:r>
          </a:p>
          <a:p>
            <a:pPr marL="311150" indent="-171450">
              <a:lnSpc>
                <a:spcPct val="100000"/>
              </a:lnSpc>
              <a:buFont typeface="Arial" panose="020B0604020202020204" pitchFamily="34" charset="0"/>
              <a:buChar char="•"/>
            </a:pPr>
            <a:r>
              <a:rPr lang="en-US" dirty="0">
                <a:solidFill>
                  <a:schemeClr val="accent6"/>
                </a:solidFill>
              </a:rPr>
              <a:t>A subnet mask can be declared, which informs the computer that it is part of a subnet</a:t>
            </a:r>
          </a:p>
          <a:p>
            <a:pPr marL="311150" indent="-171450">
              <a:lnSpc>
                <a:spcPct val="100000"/>
              </a:lnSpc>
              <a:buFont typeface="Arial" panose="020B0604020202020204" pitchFamily="34" charset="0"/>
              <a:buChar char="•"/>
            </a:pPr>
            <a:r>
              <a:rPr lang="en-US" dirty="0">
                <a:solidFill>
                  <a:schemeClr val="accent6"/>
                </a:solidFill>
              </a:rPr>
              <a:t>Default gateway can be declared, which is the default address when the computer is sending packets to networks outside that particular (i.e. Internet)</a:t>
            </a:r>
          </a:p>
          <a:p>
            <a:pPr marL="311150" indent="-171450">
              <a:lnSpc>
                <a:spcPct val="100000"/>
              </a:lnSpc>
              <a:buFont typeface="Arial" panose="020B0604020202020204" pitchFamily="34" charset="0"/>
              <a:buChar char="•"/>
            </a:pPr>
            <a:r>
              <a:rPr lang="en-US" dirty="0">
                <a:solidFill>
                  <a:schemeClr val="accent6"/>
                </a:solidFill>
              </a:rPr>
              <a:t>Domain Name Server (DNS) can be given for translating a website address into an IP address to attach to the packets generated by the computer's web browser</a:t>
            </a:r>
          </a:p>
          <a:p>
            <a:pPr marL="311150" indent="-171450">
              <a:lnSpc>
                <a:spcPct val="100000"/>
              </a:lnSpc>
              <a:buFont typeface="Arial" panose="020B0604020202020204" pitchFamily="34" charset="0"/>
              <a:buChar char="•"/>
            </a:pPr>
            <a:endParaRPr lang="en-US" dirty="0">
              <a:solidFill>
                <a:schemeClr val="accent6"/>
              </a:solidFill>
            </a:endParaRPr>
          </a:p>
          <a:p>
            <a:pPr marL="311150" indent="-171450">
              <a:lnSpc>
                <a:spcPct val="100000"/>
              </a:lnSpc>
              <a:buFont typeface="Arial" panose="020B0604020202020204" pitchFamily="34" charset="0"/>
              <a:buChar char="•"/>
            </a:pPr>
            <a:r>
              <a:rPr lang="en-US" dirty="0">
                <a:solidFill>
                  <a:srgbClr val="FFC000"/>
                </a:solidFill>
              </a:rPr>
              <a:t>ipconfig ("Internet Protocol configuration")</a:t>
            </a:r>
            <a:r>
              <a:rPr lang="en-US" dirty="0">
                <a:solidFill>
                  <a:schemeClr val="accent6"/>
                </a:solidFill>
              </a:rPr>
              <a:t> - command entered at a command prompt window which can gather key pieces of network information for that particular Windows computer</a:t>
            </a:r>
          </a:p>
          <a:p>
            <a:pPr marL="311150" indent="-171450">
              <a:lnSpc>
                <a:spcPct val="100000"/>
              </a:lnSpc>
              <a:buFont typeface="Arial" panose="020B0604020202020204" pitchFamily="34" charset="0"/>
              <a:buChar char="•"/>
            </a:pPr>
            <a:endParaRPr lang="en-US" dirty="0">
              <a:solidFill>
                <a:schemeClr val="accent6"/>
              </a:solidFill>
            </a:endParaRPr>
          </a:p>
          <a:p>
            <a:pPr marL="311150" indent="-171450">
              <a:lnSpc>
                <a:spcPct val="100000"/>
              </a:lnSpc>
              <a:buFont typeface="Arial" panose="020B0604020202020204" pitchFamily="34" charset="0"/>
              <a:buChar char="•"/>
            </a:pPr>
            <a:endParaRPr lang="en-US" dirty="0">
              <a:solidFill>
                <a:schemeClr val="accent6"/>
              </a:solidFill>
            </a:endParaRPr>
          </a:p>
        </p:txBody>
      </p:sp>
    </p:spTree>
    <p:extLst>
      <p:ext uri="{BB962C8B-B14F-4D97-AF65-F5344CB8AC3E}">
        <p14:creationId xmlns:p14="http://schemas.microsoft.com/office/powerpoint/2010/main" val="10703344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A6E7F44B-9D24-5683-2740-6C6772B4BC5D}"/>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6F2546B9-561F-923D-FB96-0CC0A266458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CA" sz="3200" dirty="0">
                <a:solidFill>
                  <a:schemeClr val="hlink"/>
                </a:solidFill>
                <a:uFill>
                  <a:noFill/>
                </a:uFill>
                <a:latin typeface="Anton"/>
                <a:ea typeface="Anton"/>
                <a:cs typeface="Anton"/>
                <a:sym typeface="Anton"/>
              </a:rPr>
              <a:t>Data Packets</a:t>
            </a:r>
            <a:endParaRPr lang="en-CA" sz="3200" dirty="0">
              <a:solidFill>
                <a:schemeClr val="dk1"/>
              </a:solidFill>
              <a:latin typeface="Anton"/>
              <a:ea typeface="Anton"/>
              <a:cs typeface="Anton"/>
              <a:sym typeface="Anton"/>
            </a:endParaRPr>
          </a:p>
        </p:txBody>
      </p:sp>
      <p:sp>
        <p:nvSpPr>
          <p:cNvPr id="8" name="TextBox 7">
            <a:extLst>
              <a:ext uri="{FF2B5EF4-FFF2-40B4-BE49-F238E27FC236}">
                <a16:creationId xmlns:a16="http://schemas.microsoft.com/office/drawing/2014/main" id="{C73EBD17-6C90-10F3-A0CB-66A5E63B0908}"/>
              </a:ext>
            </a:extLst>
          </p:cNvPr>
          <p:cNvSpPr txBox="1"/>
          <p:nvPr/>
        </p:nvSpPr>
        <p:spPr>
          <a:xfrm>
            <a:off x="460507" y="1147679"/>
            <a:ext cx="7703999" cy="738664"/>
          </a:xfrm>
          <a:prstGeom prst="rect">
            <a:avLst/>
          </a:prstGeom>
          <a:noFill/>
        </p:spPr>
        <p:txBody>
          <a:bodyPr wrap="square" rtlCol="0">
            <a:spAutoFit/>
          </a:bodyPr>
          <a:lstStyle/>
          <a:p>
            <a:r>
              <a:rPr lang="en-US" b="1" i="0" dirty="0">
                <a:solidFill>
                  <a:schemeClr val="tx1"/>
                </a:solidFill>
                <a:effectLst/>
                <a:latin typeface="Lato" panose="020F0502020204030203" pitchFamily="34" charset="0"/>
              </a:rPr>
              <a:t>Transmission Control Protocol/Internet Protocol (TCP/IP)</a:t>
            </a:r>
            <a:r>
              <a:rPr lang="en-US" b="0" i="0" dirty="0">
                <a:solidFill>
                  <a:schemeClr val="tx1"/>
                </a:solidFill>
                <a:effectLst/>
                <a:latin typeface="Lato" panose="020F0502020204030203" pitchFamily="34" charset="0"/>
              </a:rPr>
              <a:t> packet technology was developed for all networks and devices to use. This universal protocol prepared packets in a standard fashion that all devices could use</a:t>
            </a:r>
            <a:endParaRPr lang="en-CA" dirty="0">
              <a:solidFill>
                <a:schemeClr val="tx1"/>
              </a:solidFill>
            </a:endParaRPr>
          </a:p>
        </p:txBody>
      </p:sp>
      <p:sp>
        <p:nvSpPr>
          <p:cNvPr id="2" name="AutoShape 2">
            <a:extLst>
              <a:ext uri="{FF2B5EF4-FFF2-40B4-BE49-F238E27FC236}">
                <a16:creationId xmlns:a16="http://schemas.microsoft.com/office/drawing/2014/main" id="{D1DCE533-30E4-5794-8C71-ED2326743A7D}"/>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3074" name="Picture 2" descr="Canada Post">
            <a:extLst>
              <a:ext uri="{FF2B5EF4-FFF2-40B4-BE49-F238E27FC236}">
                <a16:creationId xmlns:a16="http://schemas.microsoft.com/office/drawing/2014/main" id="{CD814D2D-5AF9-063E-F969-A80268601A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57260" y="2066230"/>
            <a:ext cx="1063080" cy="106308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BA32C82-5E5B-3BFD-100A-173DF0CB8108}"/>
              </a:ext>
            </a:extLst>
          </p:cNvPr>
          <p:cNvSpPr txBox="1"/>
          <p:nvPr/>
        </p:nvSpPr>
        <p:spPr>
          <a:xfrm>
            <a:off x="460507" y="3129310"/>
            <a:ext cx="3584636" cy="16450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139700" indent="0">
              <a:buNone/>
            </a:pPr>
            <a:r>
              <a:rPr lang="en-US" sz="1400" dirty="0"/>
              <a:t>Your envelope must be clearly marked with:</a:t>
            </a:r>
          </a:p>
          <a:p>
            <a:r>
              <a:rPr lang="en-US" sz="1400" dirty="0"/>
              <a:t>recipient, address</a:t>
            </a:r>
          </a:p>
          <a:p>
            <a:r>
              <a:rPr lang="en-US" sz="1400" dirty="0"/>
              <a:t>Postage</a:t>
            </a:r>
          </a:p>
          <a:p>
            <a:r>
              <a:rPr lang="en-US" sz="1400" dirty="0"/>
              <a:t>return address</a:t>
            </a:r>
          </a:p>
          <a:p>
            <a:pPr marL="139700" indent="0">
              <a:buNone/>
            </a:pPr>
            <a:r>
              <a:rPr lang="en-US" sz="1400" dirty="0"/>
              <a:t>TCP/IP re-creates those standards for the Internet.</a:t>
            </a:r>
            <a:endParaRPr lang="en-CA" sz="1400" dirty="0"/>
          </a:p>
        </p:txBody>
      </p:sp>
      <p:pic>
        <p:nvPicPr>
          <p:cNvPr id="12" name="Online Media 11" title="The Internet: Packets, Routing &amp; Reliability">
            <a:hlinkClick r:id="" action="ppaction://media"/>
            <a:extLst>
              <a:ext uri="{FF2B5EF4-FFF2-40B4-BE49-F238E27FC236}">
                <a16:creationId xmlns:a16="http://schemas.microsoft.com/office/drawing/2014/main" id="{B7871221-5982-3898-2682-80CAC56DFBE8}"/>
              </a:ext>
            </a:extLst>
          </p:cNvPr>
          <p:cNvPicPr>
            <a:picLocks noRot="1" noChangeAspect="1"/>
          </p:cNvPicPr>
          <p:nvPr>
            <a:videoFile r:link="rId1"/>
          </p:nvPr>
        </p:nvPicPr>
        <p:blipFill>
          <a:blip r:embed="rId5"/>
          <a:stretch>
            <a:fillRect/>
          </a:stretch>
        </p:blipFill>
        <p:spPr>
          <a:xfrm>
            <a:off x="4324568" y="2066230"/>
            <a:ext cx="4358925" cy="2460867"/>
          </a:xfrm>
          <a:prstGeom prst="rect">
            <a:avLst/>
          </a:prstGeom>
        </p:spPr>
      </p:pic>
    </p:spTree>
    <p:extLst>
      <p:ext uri="{BB962C8B-B14F-4D97-AF65-F5344CB8AC3E}">
        <p14:creationId xmlns:p14="http://schemas.microsoft.com/office/powerpoint/2010/main" val="2842835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62">
          <a:extLst>
            <a:ext uri="{FF2B5EF4-FFF2-40B4-BE49-F238E27FC236}">
              <a16:creationId xmlns:a16="http://schemas.microsoft.com/office/drawing/2014/main" id="{BFB44B14-BBD2-5BFE-653D-0313024D34D1}"/>
            </a:ext>
          </a:extLst>
        </p:cNvPr>
        <p:cNvGrpSpPr/>
        <p:nvPr/>
      </p:nvGrpSpPr>
      <p:grpSpPr>
        <a:xfrm>
          <a:off x="0" y="0"/>
          <a:ext cx="0" cy="0"/>
          <a:chOff x="0" y="0"/>
          <a:chExt cx="0" cy="0"/>
        </a:xfrm>
      </p:grpSpPr>
      <p:sp>
        <p:nvSpPr>
          <p:cNvPr id="863" name="Google Shape;863;p39">
            <a:extLst>
              <a:ext uri="{FF2B5EF4-FFF2-40B4-BE49-F238E27FC236}">
                <a16:creationId xmlns:a16="http://schemas.microsoft.com/office/drawing/2014/main" id="{60654EFD-59DB-8701-6BCD-F2E72E999CC7}"/>
              </a:ext>
            </a:extLst>
          </p:cNvPr>
          <p:cNvSpPr txBox="1">
            <a:spLocks noGrp="1"/>
          </p:cNvSpPr>
          <p:nvPr>
            <p:ph type="title"/>
          </p:nvPr>
        </p:nvSpPr>
        <p:spPr>
          <a:xfrm>
            <a:off x="713224" y="2109175"/>
            <a:ext cx="5436115"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CA" dirty="0"/>
              <a:t>NETWORK TOOLS</a:t>
            </a:r>
            <a:endParaRPr dirty="0"/>
          </a:p>
        </p:txBody>
      </p:sp>
    </p:spTree>
    <p:extLst>
      <p:ext uri="{BB962C8B-B14F-4D97-AF65-F5344CB8AC3E}">
        <p14:creationId xmlns:p14="http://schemas.microsoft.com/office/powerpoint/2010/main" val="79316483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77DCEC9A-8B46-7C43-D9F2-D4892DDF9674}"/>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38659081-1AC7-1ADC-B463-5EB6DD5673D2}"/>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accent6"/>
                </a:solidFill>
                <a:uFill>
                  <a:noFill/>
                </a:uFill>
                <a:latin typeface="Anton"/>
                <a:ea typeface="Anton"/>
                <a:cs typeface="Anton"/>
                <a:sym typeface="Anton"/>
              </a:rPr>
              <a:t>ipconfig</a:t>
            </a:r>
            <a:endParaRPr lang="en-CA" sz="2800" dirty="0">
              <a:solidFill>
                <a:schemeClr val="accent6"/>
              </a:solidFill>
              <a:latin typeface="Anton"/>
              <a:ea typeface="Anton"/>
              <a:cs typeface="Anton"/>
              <a:sym typeface="Anton"/>
            </a:endParaRPr>
          </a:p>
        </p:txBody>
      </p:sp>
      <p:sp>
        <p:nvSpPr>
          <p:cNvPr id="5" name="TextBox 4">
            <a:extLst>
              <a:ext uri="{FF2B5EF4-FFF2-40B4-BE49-F238E27FC236}">
                <a16:creationId xmlns:a16="http://schemas.microsoft.com/office/drawing/2014/main" id="{3A561901-F338-4B22-1635-3AA25D9A3781}"/>
              </a:ext>
            </a:extLst>
          </p:cNvPr>
          <p:cNvSpPr txBox="1"/>
          <p:nvPr/>
        </p:nvSpPr>
        <p:spPr>
          <a:xfrm>
            <a:off x="3931622" y="1132024"/>
            <a:ext cx="5108471" cy="36164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chemeClr val="accent6"/>
                </a:solidFill>
              </a:rPr>
              <a:t>The ipconfig command provides an overview of the local network with IP and MAC address information, servers, and certain protocols. An example of ipconfig with a tag is ipconfig /all</a:t>
            </a:r>
          </a:p>
          <a:p>
            <a:pPr marL="311150" indent="-171450">
              <a:lnSpc>
                <a:spcPct val="100000"/>
              </a:lnSpc>
              <a:buFont typeface="Arial" panose="020B0604020202020204" pitchFamily="34" charset="0"/>
              <a:buChar char="•"/>
            </a:pPr>
            <a:endParaRPr lang="en-US" dirty="0">
              <a:solidFill>
                <a:schemeClr val="accent6"/>
              </a:solidFill>
            </a:endParaRPr>
          </a:p>
        </p:txBody>
      </p:sp>
      <p:pic>
        <p:nvPicPr>
          <p:cNvPr id="37890" name="Picture 2">
            <a:extLst>
              <a:ext uri="{FF2B5EF4-FFF2-40B4-BE49-F238E27FC236}">
                <a16:creationId xmlns:a16="http://schemas.microsoft.com/office/drawing/2014/main" id="{A4D98BC0-E566-E949-EF66-8DC7A8A5F2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4129" y="1173479"/>
            <a:ext cx="3477493" cy="19126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793991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FA7AA37E-2C5A-B383-B37F-C380CEE39D28}"/>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457A1311-8572-CEEE-EEBC-EDA6384F54BC}"/>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accent6"/>
                </a:solidFill>
                <a:uFill>
                  <a:noFill/>
                </a:uFill>
                <a:latin typeface="Anton"/>
                <a:ea typeface="Anton"/>
                <a:cs typeface="Anton"/>
                <a:sym typeface="Anton"/>
              </a:rPr>
              <a:t>ping</a:t>
            </a:r>
            <a:endParaRPr lang="en-CA" sz="2800" dirty="0">
              <a:solidFill>
                <a:schemeClr val="accent6"/>
              </a:solidFill>
              <a:latin typeface="Anton"/>
              <a:ea typeface="Anton"/>
              <a:cs typeface="Anton"/>
              <a:sym typeface="Anton"/>
            </a:endParaRPr>
          </a:p>
        </p:txBody>
      </p:sp>
      <p:sp>
        <p:nvSpPr>
          <p:cNvPr id="5" name="TextBox 4">
            <a:extLst>
              <a:ext uri="{FF2B5EF4-FFF2-40B4-BE49-F238E27FC236}">
                <a16:creationId xmlns:a16="http://schemas.microsoft.com/office/drawing/2014/main" id="{262E37E7-4A9C-BC9D-2909-0F8A050D631D}"/>
              </a:ext>
            </a:extLst>
          </p:cNvPr>
          <p:cNvSpPr txBox="1"/>
          <p:nvPr/>
        </p:nvSpPr>
        <p:spPr>
          <a:xfrm>
            <a:off x="3845029" y="1132024"/>
            <a:ext cx="5108471" cy="36164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chemeClr val="accent6"/>
                </a:solidFill>
              </a:rPr>
              <a:t>The ping command tests the connection (connectivity) between two end points by using the IP address of a destination network and host. If the ping command is successful, the feedback provided reveals how long it took for the request to leave the source and arrive at the destination and the response to come back. One advantage of ping is that you can use it to isolate part of the network to just test the connectivity between two systems, such as a wireless or a wired connection to the default gateway or an Internet access point: e.g., ping 10.10.10.1.</a:t>
            </a:r>
          </a:p>
        </p:txBody>
      </p:sp>
      <p:pic>
        <p:nvPicPr>
          <p:cNvPr id="41986" name="Picture 2">
            <a:extLst>
              <a:ext uri="{FF2B5EF4-FFF2-40B4-BE49-F238E27FC236}">
                <a16:creationId xmlns:a16="http://schemas.microsoft.com/office/drawing/2014/main" id="{E0F176FA-09D8-2CD6-D5D4-70ACA03273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4331" y="1192985"/>
            <a:ext cx="3608070" cy="18561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463616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B6352C5C-21F4-8760-22E3-3E4322D97CE3}"/>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E467F01D-77B6-5EA9-EB02-ECC0FD3D839E}"/>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err="1">
                <a:solidFill>
                  <a:schemeClr val="accent6"/>
                </a:solidFill>
                <a:uFill>
                  <a:noFill/>
                </a:uFill>
                <a:latin typeface="Anton"/>
                <a:ea typeface="Anton"/>
                <a:cs typeface="Anton"/>
                <a:sym typeface="Anton"/>
              </a:rPr>
              <a:t>tracert</a:t>
            </a:r>
            <a:r>
              <a:rPr lang="en-US" sz="2800" dirty="0">
                <a:solidFill>
                  <a:schemeClr val="accent6"/>
                </a:solidFill>
                <a:uFill>
                  <a:noFill/>
                </a:uFill>
                <a:latin typeface="Anton"/>
                <a:ea typeface="Anton"/>
                <a:cs typeface="Anton"/>
                <a:sym typeface="Anton"/>
              </a:rPr>
              <a:t>/traceroute</a:t>
            </a:r>
            <a:endParaRPr lang="en-CA" sz="2800" dirty="0">
              <a:solidFill>
                <a:schemeClr val="accent6"/>
              </a:solidFill>
              <a:latin typeface="Anton"/>
              <a:ea typeface="Anton"/>
              <a:cs typeface="Anton"/>
              <a:sym typeface="Anton"/>
            </a:endParaRPr>
          </a:p>
        </p:txBody>
      </p:sp>
      <p:sp>
        <p:nvSpPr>
          <p:cNvPr id="5" name="TextBox 4">
            <a:extLst>
              <a:ext uri="{FF2B5EF4-FFF2-40B4-BE49-F238E27FC236}">
                <a16:creationId xmlns:a16="http://schemas.microsoft.com/office/drawing/2014/main" id="{160E926B-D078-7072-25B1-5DF85EB00348}"/>
              </a:ext>
            </a:extLst>
          </p:cNvPr>
          <p:cNvSpPr txBox="1"/>
          <p:nvPr/>
        </p:nvSpPr>
        <p:spPr>
          <a:xfrm>
            <a:off x="1864994" y="2940596"/>
            <a:ext cx="5108471" cy="36164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chemeClr val="accent6"/>
                </a:solidFill>
              </a:rPr>
              <a:t>The </a:t>
            </a:r>
            <a:r>
              <a:rPr lang="en-US" dirty="0" err="1">
                <a:solidFill>
                  <a:schemeClr val="accent6"/>
                </a:solidFill>
              </a:rPr>
              <a:t>tracert</a:t>
            </a:r>
            <a:r>
              <a:rPr lang="en-US" dirty="0">
                <a:solidFill>
                  <a:schemeClr val="accent6"/>
                </a:solidFill>
              </a:rPr>
              <a:t>/</a:t>
            </a:r>
            <a:r>
              <a:rPr lang="en-US" dirty="0" err="1">
                <a:solidFill>
                  <a:schemeClr val="accent6"/>
                </a:solidFill>
              </a:rPr>
              <a:t>tracerroute</a:t>
            </a:r>
            <a:r>
              <a:rPr lang="en-US" dirty="0">
                <a:solidFill>
                  <a:schemeClr val="accent6"/>
                </a:solidFill>
              </a:rPr>
              <a:t> command is very similar to ping, but it provides more details about the parts of the path in between the source and destination end points. It breaks down the router hops along the way to identify additional information about the path:</a:t>
            </a:r>
          </a:p>
          <a:p>
            <a:pPr marL="768350" lvl="1" indent="-171450">
              <a:buFont typeface="Arial" panose="020B0604020202020204" pitchFamily="34" charset="0"/>
              <a:buChar char="•"/>
            </a:pPr>
            <a:r>
              <a:rPr lang="en-US" dirty="0">
                <a:solidFill>
                  <a:schemeClr val="accent6"/>
                </a:solidFill>
              </a:rPr>
              <a:t>how long reaching a hop takes</a:t>
            </a:r>
          </a:p>
          <a:p>
            <a:pPr marL="768350" lvl="1" indent="-171450">
              <a:buFont typeface="Arial" panose="020B0604020202020204" pitchFamily="34" charset="0"/>
              <a:buChar char="•"/>
            </a:pPr>
            <a:r>
              <a:rPr lang="en-US" dirty="0">
                <a:solidFill>
                  <a:schemeClr val="accent6"/>
                </a:solidFill>
              </a:rPr>
              <a:t>how long it takes to come back</a:t>
            </a:r>
          </a:p>
          <a:p>
            <a:pPr marL="768350" lvl="1" indent="-171450">
              <a:buFont typeface="Arial" panose="020B0604020202020204" pitchFamily="34" charset="0"/>
              <a:buChar char="•"/>
            </a:pPr>
            <a:r>
              <a:rPr lang="en-US" dirty="0">
                <a:solidFill>
                  <a:schemeClr val="accent6"/>
                </a:solidFill>
              </a:rPr>
              <a:t>whether a hop device fails to respond</a:t>
            </a:r>
          </a:p>
          <a:p>
            <a:pPr marL="768350" lvl="1" indent="-171450">
              <a:buFont typeface="Arial" panose="020B0604020202020204" pitchFamily="34" charset="0"/>
              <a:buChar char="•"/>
            </a:pPr>
            <a:r>
              <a:rPr lang="en-US" dirty="0">
                <a:solidFill>
                  <a:schemeClr val="accent6"/>
                </a:solidFill>
              </a:rPr>
              <a:t>whether a hop device forwards the packet anyway when it fails to respond</a:t>
            </a:r>
          </a:p>
        </p:txBody>
      </p:sp>
      <p:pic>
        <p:nvPicPr>
          <p:cNvPr id="43010" name="Picture 2">
            <a:extLst>
              <a:ext uri="{FF2B5EF4-FFF2-40B4-BE49-F238E27FC236}">
                <a16:creationId xmlns:a16="http://schemas.microsoft.com/office/drawing/2014/main" id="{E353ECEC-4E95-65D1-2EC2-58BD0F9929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4994" y="1134156"/>
            <a:ext cx="5414010" cy="16900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365267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09295CA6-7D70-A036-F875-F8BF5CAF54C0}"/>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0F7ACAE4-F24A-C011-C0E9-845E093EFFBC}"/>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a:solidFill>
                  <a:schemeClr val="accent6"/>
                </a:solidFill>
                <a:uFill>
                  <a:noFill/>
                </a:uFill>
                <a:latin typeface="Anton"/>
                <a:ea typeface="Anton"/>
                <a:cs typeface="Anton"/>
                <a:sym typeface="Anton"/>
              </a:rPr>
              <a:t>netstat</a:t>
            </a:r>
            <a:endParaRPr lang="en-CA" sz="2800" dirty="0">
              <a:solidFill>
                <a:schemeClr val="accent6"/>
              </a:solidFill>
              <a:latin typeface="Anton"/>
              <a:ea typeface="Anton"/>
              <a:cs typeface="Anton"/>
              <a:sym typeface="Anton"/>
            </a:endParaRPr>
          </a:p>
        </p:txBody>
      </p:sp>
      <p:sp>
        <p:nvSpPr>
          <p:cNvPr id="5" name="TextBox 4">
            <a:extLst>
              <a:ext uri="{FF2B5EF4-FFF2-40B4-BE49-F238E27FC236}">
                <a16:creationId xmlns:a16="http://schemas.microsoft.com/office/drawing/2014/main" id="{F4392719-8BAA-ADEF-4331-0B35DF6D54B7}"/>
              </a:ext>
            </a:extLst>
          </p:cNvPr>
          <p:cNvSpPr txBox="1"/>
          <p:nvPr/>
        </p:nvSpPr>
        <p:spPr>
          <a:xfrm>
            <a:off x="3849618" y="955564"/>
            <a:ext cx="5108471" cy="36164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chemeClr val="accent6"/>
                </a:solidFill>
              </a:rPr>
              <a:t>Transport layer protocols is an essential part of monitoring who and what has an established connection with the host computer. One of the most common ones for establishing these connections is TCP.</a:t>
            </a:r>
          </a:p>
          <a:p>
            <a:pPr marL="311150" indent="-171450">
              <a:lnSpc>
                <a:spcPct val="100000"/>
              </a:lnSpc>
              <a:buFont typeface="Arial" panose="020B0604020202020204" pitchFamily="34" charset="0"/>
              <a:buChar char="•"/>
            </a:pPr>
            <a:r>
              <a:rPr lang="en-US" dirty="0">
                <a:solidFill>
                  <a:schemeClr val="accent6"/>
                </a:solidFill>
              </a:rPr>
              <a:t>You can use this command to verify if a connection is legitimate or not. The netstat command list the following information about the TCP connections:</a:t>
            </a:r>
          </a:p>
          <a:p>
            <a:pPr marL="768350" lvl="1" indent="-171450">
              <a:buFont typeface="Arial" panose="020B0604020202020204" pitchFamily="34" charset="0"/>
              <a:buChar char="•"/>
            </a:pPr>
            <a:r>
              <a:rPr lang="en-US" dirty="0">
                <a:solidFill>
                  <a:schemeClr val="accent6"/>
                </a:solidFill>
              </a:rPr>
              <a:t>the protocol</a:t>
            </a:r>
          </a:p>
          <a:p>
            <a:pPr marL="768350" lvl="1" indent="-171450">
              <a:buFont typeface="Arial" panose="020B0604020202020204" pitchFamily="34" charset="0"/>
              <a:buChar char="•"/>
            </a:pPr>
            <a:r>
              <a:rPr lang="en-US" dirty="0">
                <a:solidFill>
                  <a:schemeClr val="accent6"/>
                </a:solidFill>
              </a:rPr>
              <a:t>the address (and port number if applicable) of the TCP connection</a:t>
            </a:r>
          </a:p>
          <a:p>
            <a:pPr marL="768350" lvl="1" indent="-171450">
              <a:buFont typeface="Arial" panose="020B0604020202020204" pitchFamily="34" charset="0"/>
              <a:buChar char="•"/>
            </a:pPr>
            <a:r>
              <a:rPr lang="en-US" dirty="0">
                <a:solidFill>
                  <a:schemeClr val="accent6"/>
                </a:solidFill>
              </a:rPr>
              <a:t>the address of the host at the other end</a:t>
            </a:r>
          </a:p>
          <a:p>
            <a:pPr marL="768350" lvl="1" indent="-171450">
              <a:buFont typeface="Arial" panose="020B0604020202020204" pitchFamily="34" charset="0"/>
              <a:buChar char="•"/>
            </a:pPr>
            <a:r>
              <a:rPr lang="en-US" dirty="0">
                <a:solidFill>
                  <a:schemeClr val="accent6"/>
                </a:solidFill>
              </a:rPr>
              <a:t>the current status of the connection (i.e., whether it is live and active ["established"])</a:t>
            </a:r>
          </a:p>
          <a:p>
            <a:pPr marL="311150" indent="-171450">
              <a:lnSpc>
                <a:spcPct val="100000"/>
              </a:lnSpc>
              <a:buFont typeface="Arial" panose="020B0604020202020204" pitchFamily="34" charset="0"/>
              <a:buChar char="•"/>
            </a:pPr>
            <a:r>
              <a:rPr lang="en-US" dirty="0">
                <a:solidFill>
                  <a:schemeClr val="accent6"/>
                </a:solidFill>
              </a:rPr>
              <a:t>The netstat command displays the results dynamically and "live" continuously, so stopping the process might require a break command. The keystroke combination Ctrl-X will do that.</a:t>
            </a:r>
          </a:p>
          <a:p>
            <a:pPr marL="311150" indent="-171450">
              <a:lnSpc>
                <a:spcPct val="100000"/>
              </a:lnSpc>
              <a:buFont typeface="Arial" panose="020B0604020202020204" pitchFamily="34" charset="0"/>
              <a:buChar char="•"/>
            </a:pPr>
            <a:r>
              <a:rPr lang="en-US" dirty="0">
                <a:solidFill>
                  <a:schemeClr val="accent6"/>
                </a:solidFill>
              </a:rPr>
              <a:t>There are several reasons why monitoring Transport layer protocols is important. If there are a lot of TCP connections that are useless and not required, then they can slow down network performance. Moreover, identifying questionable and unrecognizable connections to the network can mean that there is a security concern that requires further investigation.</a:t>
            </a:r>
          </a:p>
        </p:txBody>
      </p:sp>
      <p:pic>
        <p:nvPicPr>
          <p:cNvPr id="44034" name="Picture 2">
            <a:extLst>
              <a:ext uri="{FF2B5EF4-FFF2-40B4-BE49-F238E27FC236}">
                <a16:creationId xmlns:a16="http://schemas.microsoft.com/office/drawing/2014/main" id="{BF87893E-75FD-0B1D-F29C-E4E6B0D546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4129" y="1034577"/>
            <a:ext cx="3395489" cy="35374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075959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CCDE9E86-9136-C46C-346A-4459876E552C}"/>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1540420D-3D37-B48E-3E7C-09584E901551}"/>
              </a:ext>
            </a:extLst>
          </p:cNvPr>
          <p:cNvSpPr txBox="1">
            <a:spLocks noGrp="1"/>
          </p:cNvSpPr>
          <p:nvPr>
            <p:ph type="title"/>
          </p:nvPr>
        </p:nvSpPr>
        <p:spPr>
          <a:xfrm>
            <a:off x="454129" y="445025"/>
            <a:ext cx="8235741"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err="1">
                <a:solidFill>
                  <a:schemeClr val="accent6"/>
                </a:solidFill>
                <a:uFill>
                  <a:noFill/>
                </a:uFill>
                <a:latin typeface="Anton"/>
                <a:ea typeface="Anton"/>
                <a:cs typeface="Anton"/>
                <a:sym typeface="Anton"/>
              </a:rPr>
              <a:t>nslookup</a:t>
            </a:r>
            <a:endParaRPr lang="en-CA" sz="2800" dirty="0">
              <a:solidFill>
                <a:schemeClr val="accent6"/>
              </a:solidFill>
              <a:latin typeface="Anton"/>
              <a:ea typeface="Anton"/>
              <a:cs typeface="Anton"/>
              <a:sym typeface="Anton"/>
            </a:endParaRPr>
          </a:p>
        </p:txBody>
      </p:sp>
      <p:sp>
        <p:nvSpPr>
          <p:cNvPr id="5" name="TextBox 4">
            <a:extLst>
              <a:ext uri="{FF2B5EF4-FFF2-40B4-BE49-F238E27FC236}">
                <a16:creationId xmlns:a16="http://schemas.microsoft.com/office/drawing/2014/main" id="{504589F6-5C03-9E6B-A1C6-7DBF5CC37E0E}"/>
              </a:ext>
            </a:extLst>
          </p:cNvPr>
          <p:cNvSpPr txBox="1"/>
          <p:nvPr/>
        </p:nvSpPr>
        <p:spPr>
          <a:xfrm>
            <a:off x="4015740" y="1139645"/>
            <a:ext cx="5108471" cy="36164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311150" indent="-171450">
              <a:lnSpc>
                <a:spcPct val="100000"/>
              </a:lnSpc>
              <a:buFont typeface="Arial" panose="020B0604020202020204" pitchFamily="34" charset="0"/>
              <a:buChar char="•"/>
            </a:pPr>
            <a:r>
              <a:rPr lang="en-US" dirty="0">
                <a:solidFill>
                  <a:schemeClr val="accent6"/>
                </a:solidFill>
              </a:rPr>
              <a:t>The </a:t>
            </a:r>
            <a:r>
              <a:rPr lang="en-US" dirty="0" err="1">
                <a:solidFill>
                  <a:schemeClr val="accent6"/>
                </a:solidFill>
              </a:rPr>
              <a:t>nslookup</a:t>
            </a:r>
            <a:r>
              <a:rPr lang="en-US" dirty="0">
                <a:solidFill>
                  <a:schemeClr val="accent6"/>
                </a:solidFill>
              </a:rPr>
              <a:t> command identifies the server that is resolving website names into numerical IP addresses. This command enables you to test the names of websites and networks to confirm that the Domain Name Server (DNS) is performing properly</a:t>
            </a:r>
          </a:p>
        </p:txBody>
      </p:sp>
      <p:pic>
        <p:nvPicPr>
          <p:cNvPr id="45058" name="Picture 2">
            <a:extLst>
              <a:ext uri="{FF2B5EF4-FFF2-40B4-BE49-F238E27FC236}">
                <a16:creationId xmlns:a16="http://schemas.microsoft.com/office/drawing/2014/main" id="{C2A5F8DE-4A9A-B545-06C0-967180E53A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4129" y="1231085"/>
            <a:ext cx="3561611" cy="12410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93129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84665562-B89C-D5E1-F869-41D594B4BDE5}"/>
            </a:ext>
          </a:extLst>
        </p:cNvPr>
        <p:cNvGrpSpPr/>
        <p:nvPr/>
      </p:nvGrpSpPr>
      <p:grpSpPr>
        <a:xfrm>
          <a:off x="0" y="0"/>
          <a:ext cx="0" cy="0"/>
          <a:chOff x="0" y="0"/>
          <a:chExt cx="0" cy="0"/>
        </a:xfrm>
      </p:grpSpPr>
      <p:pic>
        <p:nvPicPr>
          <p:cNvPr id="4100" name="Picture 4" descr="Cybersecurity domains include: &#10;         Cyberphysical Domain.&#10;       Transportation Domain.&#10;       Information Domain.&#10;       Network Domain.&#10;       Cognitive Domain.&#10;       Social Domain.&#10;       Cybersecurity Domains.">
            <a:extLst>
              <a:ext uri="{FF2B5EF4-FFF2-40B4-BE49-F238E27FC236}">
                <a16:creationId xmlns:a16="http://schemas.microsoft.com/office/drawing/2014/main" id="{B4726F47-2ADB-979A-B918-EDB573A0FD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05693" y="1607370"/>
            <a:ext cx="4802188" cy="2966462"/>
          </a:xfrm>
          <a:prstGeom prst="rect">
            <a:avLst/>
          </a:prstGeom>
          <a:noFill/>
          <a:extLst>
            <a:ext uri="{909E8E84-426E-40DD-AFC4-6F175D3DCCD1}">
              <a14:hiddenFill xmlns:a14="http://schemas.microsoft.com/office/drawing/2010/main">
                <a:solidFill>
                  <a:srgbClr val="FFFFFF"/>
                </a:solidFill>
              </a14:hiddenFill>
            </a:ext>
          </a:extLst>
        </p:spPr>
      </p:pic>
      <p:sp>
        <p:nvSpPr>
          <p:cNvPr id="877" name="Google Shape;877;p41">
            <a:extLst>
              <a:ext uri="{FF2B5EF4-FFF2-40B4-BE49-F238E27FC236}">
                <a16:creationId xmlns:a16="http://schemas.microsoft.com/office/drawing/2014/main" id="{5BBDB7BA-7AB8-FD86-5C29-62FA597016F5}"/>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CA" sz="3200" dirty="0">
                <a:solidFill>
                  <a:schemeClr val="hlink"/>
                </a:solidFill>
                <a:uFill>
                  <a:noFill/>
                </a:uFill>
                <a:latin typeface="Anton"/>
                <a:ea typeface="Anton"/>
                <a:cs typeface="Anton"/>
                <a:sym typeface="Anton"/>
              </a:rPr>
              <a:t>Data Domains</a:t>
            </a:r>
            <a:endParaRPr lang="en-CA" sz="3200" dirty="0">
              <a:solidFill>
                <a:schemeClr val="dk1"/>
              </a:solidFill>
              <a:latin typeface="Anton"/>
              <a:ea typeface="Anton"/>
              <a:cs typeface="Anton"/>
              <a:sym typeface="Anton"/>
            </a:endParaRPr>
          </a:p>
        </p:txBody>
      </p:sp>
      <p:sp>
        <p:nvSpPr>
          <p:cNvPr id="8" name="TextBox 7">
            <a:extLst>
              <a:ext uri="{FF2B5EF4-FFF2-40B4-BE49-F238E27FC236}">
                <a16:creationId xmlns:a16="http://schemas.microsoft.com/office/drawing/2014/main" id="{0B6A0C81-280A-5BA4-180F-79F35A0BD4CD}"/>
              </a:ext>
            </a:extLst>
          </p:cNvPr>
          <p:cNvSpPr txBox="1"/>
          <p:nvPr/>
        </p:nvSpPr>
        <p:spPr>
          <a:xfrm>
            <a:off x="460507" y="1017725"/>
            <a:ext cx="7703999" cy="523220"/>
          </a:xfrm>
          <a:prstGeom prst="rect">
            <a:avLst/>
          </a:prstGeom>
          <a:noFill/>
        </p:spPr>
        <p:txBody>
          <a:bodyPr wrap="square" rtlCol="0">
            <a:spAutoFit/>
          </a:bodyPr>
          <a:lstStyle/>
          <a:p>
            <a:r>
              <a:rPr lang="en-US" b="0" i="0" dirty="0">
                <a:solidFill>
                  <a:schemeClr val="tx1"/>
                </a:solidFill>
                <a:effectLst/>
                <a:latin typeface="Lato" panose="020F0502020204030203" pitchFamily="34" charset="0"/>
              </a:rPr>
              <a:t>A </a:t>
            </a:r>
            <a:r>
              <a:rPr lang="en-US" b="1" i="0" dirty="0">
                <a:solidFill>
                  <a:schemeClr val="tx1"/>
                </a:solidFill>
                <a:effectLst/>
                <a:latin typeface="Lato" panose="020F0502020204030203" pitchFamily="34" charset="0"/>
              </a:rPr>
              <a:t>domain</a:t>
            </a:r>
            <a:r>
              <a:rPr lang="en-US" b="0" i="0" dirty="0">
                <a:solidFill>
                  <a:schemeClr val="tx1"/>
                </a:solidFill>
                <a:effectLst/>
                <a:latin typeface="Lato" panose="020F0502020204030203" pitchFamily="34" charset="0"/>
              </a:rPr>
              <a:t> is an area in which there is shared or </a:t>
            </a:r>
            <a:r>
              <a:rPr lang="en-US" b="1" i="0" dirty="0">
                <a:solidFill>
                  <a:schemeClr val="tx1"/>
                </a:solidFill>
                <a:effectLst/>
                <a:latin typeface="Lato" panose="020F0502020204030203" pitchFamily="34" charset="0"/>
              </a:rPr>
              <a:t>centralized</a:t>
            </a:r>
            <a:r>
              <a:rPr lang="en-US" b="0" i="0" dirty="0">
                <a:solidFill>
                  <a:schemeClr val="tx1"/>
                </a:solidFill>
                <a:effectLst/>
                <a:latin typeface="Lato" panose="020F0502020204030203" pitchFamily="34" charset="0"/>
              </a:rPr>
              <a:t> authority, control, and protection of data and communication within a group or company</a:t>
            </a:r>
            <a:endParaRPr lang="en-CA" dirty="0">
              <a:solidFill>
                <a:schemeClr val="tx1"/>
              </a:solidFill>
            </a:endParaRPr>
          </a:p>
        </p:txBody>
      </p:sp>
      <p:sp>
        <p:nvSpPr>
          <p:cNvPr id="2" name="AutoShape 2">
            <a:extLst>
              <a:ext uri="{FF2B5EF4-FFF2-40B4-BE49-F238E27FC236}">
                <a16:creationId xmlns:a16="http://schemas.microsoft.com/office/drawing/2014/main" id="{8B0FB218-BFCD-A4B2-A4D6-2C1ED9461513}"/>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
        <p:nvSpPr>
          <p:cNvPr id="5" name="TextBox 4">
            <a:extLst>
              <a:ext uri="{FF2B5EF4-FFF2-40B4-BE49-F238E27FC236}">
                <a16:creationId xmlns:a16="http://schemas.microsoft.com/office/drawing/2014/main" id="{5EB68BA2-241F-7874-E738-B85AB7A1D486}"/>
              </a:ext>
            </a:extLst>
          </p:cNvPr>
          <p:cNvSpPr txBox="1"/>
          <p:nvPr/>
        </p:nvSpPr>
        <p:spPr>
          <a:xfrm>
            <a:off x="346207" y="1607370"/>
            <a:ext cx="5414514" cy="31733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r>
              <a:rPr lang="en-US" sz="1400" dirty="0" err="1"/>
              <a:t>Cyberphysical</a:t>
            </a:r>
            <a:r>
              <a:rPr lang="en-US" sz="1400" dirty="0"/>
              <a:t> domain -  </a:t>
            </a:r>
            <a:r>
              <a:rPr lang="en-US" dirty="0"/>
              <a:t>wired network in the organization, the wireless connections in the organization, and the devices that enable interfacing from one domain to another, such as a computer or a device</a:t>
            </a:r>
          </a:p>
          <a:p>
            <a:r>
              <a:rPr lang="en-US" sz="1400" dirty="0"/>
              <a:t>Transportation - </a:t>
            </a:r>
            <a:r>
              <a:rPr lang="en-US" dirty="0"/>
              <a:t>both the information technology and the communication systems used to enable data transfer and communications </a:t>
            </a:r>
          </a:p>
          <a:p>
            <a:r>
              <a:rPr lang="en-US" sz="1400" dirty="0"/>
              <a:t>Information - </a:t>
            </a:r>
            <a:r>
              <a:rPr lang="en-US" dirty="0"/>
              <a:t>using and creating information safely in an organization and also the cybersecurity awareness of the users in an organization</a:t>
            </a:r>
          </a:p>
          <a:p>
            <a:r>
              <a:rPr lang="en-US" sz="1400" dirty="0"/>
              <a:t>Network - </a:t>
            </a:r>
            <a:r>
              <a:rPr lang="en-US" dirty="0"/>
              <a:t>sharing and communicating in an organization</a:t>
            </a:r>
          </a:p>
          <a:p>
            <a:r>
              <a:rPr lang="en-US" sz="1400" dirty="0"/>
              <a:t>Cognitive - </a:t>
            </a:r>
            <a:r>
              <a:rPr lang="en-US" dirty="0"/>
              <a:t>recognizing, analyzing and using data effectively in an organization to solve or prevent cybersecurity issues</a:t>
            </a:r>
          </a:p>
          <a:p>
            <a:r>
              <a:rPr lang="en-US" sz="1400" dirty="0"/>
              <a:t>Social -</a:t>
            </a:r>
            <a:r>
              <a:rPr lang="en-US" dirty="0"/>
              <a:t> how organizations traditionally use and secure their user information, systems, networks and data and how organizations respond to cybersecurity issues</a:t>
            </a:r>
          </a:p>
          <a:p>
            <a:endParaRPr lang="en-CA" sz="1400" dirty="0"/>
          </a:p>
        </p:txBody>
      </p:sp>
    </p:spTree>
    <p:extLst>
      <p:ext uri="{BB962C8B-B14F-4D97-AF65-F5344CB8AC3E}">
        <p14:creationId xmlns:p14="http://schemas.microsoft.com/office/powerpoint/2010/main" val="34919948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3A1F7D82-1B3B-0273-9A27-1440E447E8E5}"/>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7B2E3E9F-E192-4287-7B9D-21FFA2228003}"/>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CA" sz="3200" dirty="0">
                <a:solidFill>
                  <a:schemeClr val="hlink"/>
                </a:solidFill>
                <a:uFill>
                  <a:noFill/>
                </a:uFill>
                <a:latin typeface="Anton"/>
                <a:ea typeface="Anton"/>
                <a:cs typeface="Anton"/>
                <a:sym typeface="Anton"/>
              </a:rPr>
              <a:t>Types of Attackers</a:t>
            </a:r>
            <a:endParaRPr lang="en-CA" sz="3200" dirty="0">
              <a:solidFill>
                <a:schemeClr val="dk1"/>
              </a:solidFill>
              <a:latin typeface="Anton"/>
              <a:ea typeface="Anton"/>
              <a:cs typeface="Anton"/>
              <a:sym typeface="Anton"/>
            </a:endParaRPr>
          </a:p>
        </p:txBody>
      </p:sp>
      <p:sp>
        <p:nvSpPr>
          <p:cNvPr id="8" name="TextBox 7">
            <a:extLst>
              <a:ext uri="{FF2B5EF4-FFF2-40B4-BE49-F238E27FC236}">
                <a16:creationId xmlns:a16="http://schemas.microsoft.com/office/drawing/2014/main" id="{47DC6A5A-469D-4217-5A30-2E78758F9050}"/>
              </a:ext>
            </a:extLst>
          </p:cNvPr>
          <p:cNvSpPr txBox="1"/>
          <p:nvPr/>
        </p:nvSpPr>
        <p:spPr>
          <a:xfrm>
            <a:off x="475747" y="1185157"/>
            <a:ext cx="7703999" cy="523220"/>
          </a:xfrm>
          <a:prstGeom prst="rect">
            <a:avLst/>
          </a:prstGeom>
          <a:noFill/>
        </p:spPr>
        <p:txBody>
          <a:bodyPr wrap="square" rtlCol="0">
            <a:spAutoFit/>
          </a:bodyPr>
          <a:lstStyle/>
          <a:p>
            <a:r>
              <a:rPr lang="en-US" b="1" i="0" dirty="0">
                <a:solidFill>
                  <a:schemeClr val="tx1"/>
                </a:solidFill>
                <a:effectLst/>
                <a:latin typeface="Lato" panose="020F0502020204030203" pitchFamily="34" charset="0"/>
              </a:rPr>
              <a:t>If we can recognize the profile of the typical intruder or attacker and that we know how to defend against them:</a:t>
            </a:r>
            <a:endParaRPr lang="en-CA" dirty="0">
              <a:solidFill>
                <a:schemeClr val="tx1"/>
              </a:solidFill>
            </a:endParaRPr>
          </a:p>
        </p:txBody>
      </p:sp>
      <p:sp>
        <p:nvSpPr>
          <p:cNvPr id="2" name="AutoShape 2">
            <a:extLst>
              <a:ext uri="{FF2B5EF4-FFF2-40B4-BE49-F238E27FC236}">
                <a16:creationId xmlns:a16="http://schemas.microsoft.com/office/drawing/2014/main" id="{67E5995C-A96F-52F9-6205-7F488DE8963C}"/>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3" name="Online Media 2" title="Hackers: the internet's immune system | Keren Elazari">
            <a:hlinkClick r:id="" action="ppaction://media"/>
            <a:extLst>
              <a:ext uri="{FF2B5EF4-FFF2-40B4-BE49-F238E27FC236}">
                <a16:creationId xmlns:a16="http://schemas.microsoft.com/office/drawing/2014/main" id="{27D3C0DC-0E58-F068-93D3-62D1A5CDE07A}"/>
              </a:ext>
            </a:extLst>
          </p:cNvPr>
          <p:cNvPicPr>
            <a:picLocks noRot="1" noChangeAspect="1"/>
          </p:cNvPicPr>
          <p:nvPr>
            <a:videoFile r:link="rId1"/>
          </p:nvPr>
        </p:nvPicPr>
        <p:blipFill>
          <a:blip r:embed="rId4"/>
          <a:stretch>
            <a:fillRect/>
          </a:stretch>
        </p:blipFill>
        <p:spPr>
          <a:xfrm>
            <a:off x="3222511" y="1802523"/>
            <a:ext cx="5411697" cy="3055218"/>
          </a:xfrm>
          <a:prstGeom prst="rect">
            <a:avLst/>
          </a:prstGeom>
        </p:spPr>
      </p:pic>
      <p:sp>
        <p:nvSpPr>
          <p:cNvPr id="4" name="TextBox 3">
            <a:extLst>
              <a:ext uri="{FF2B5EF4-FFF2-40B4-BE49-F238E27FC236}">
                <a16:creationId xmlns:a16="http://schemas.microsoft.com/office/drawing/2014/main" id="{4D937211-92B7-D08C-FEE2-F4212FB6EC60}"/>
              </a:ext>
            </a:extLst>
          </p:cNvPr>
          <p:cNvSpPr txBox="1"/>
          <p:nvPr/>
        </p:nvSpPr>
        <p:spPr>
          <a:xfrm>
            <a:off x="475747" y="2016790"/>
            <a:ext cx="3584636" cy="16450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lnSpc>
                <a:spcPct val="115000"/>
              </a:lnSpc>
              <a:spcAft>
                <a:spcPts val="600"/>
              </a:spcAft>
              <a:buClr>
                <a:schemeClr val="dk1"/>
              </a:buClr>
              <a:buSzPts val="1600"/>
              <a:buFont typeface="+mj-lt"/>
              <a:buAutoNum type="arabicPeriod"/>
              <a:defRPr sz="1100">
                <a:solidFill>
                  <a:schemeClr val="dk1"/>
                </a:solidFill>
                <a:latin typeface="Catamaran"/>
                <a:ea typeface="Catamaran"/>
                <a:cs typeface="Catamaran"/>
                <a:sym typeface="Catamaran"/>
              </a:defRPr>
            </a:lvl1pPr>
            <a:lvl2pPr marL="914400" indent="-317500">
              <a:spcAft>
                <a:spcPts val="600"/>
              </a:spcAft>
              <a:buClr>
                <a:srgbClr val="E76A28"/>
              </a:buClr>
              <a:buSzPts val="1400"/>
              <a:buFont typeface="Nunito Light"/>
              <a:buChar char="○"/>
              <a:defRPr sz="1100">
                <a:solidFill>
                  <a:schemeClr val="dk1"/>
                </a:solidFill>
                <a:latin typeface="Catamaran"/>
                <a:ea typeface="Catamaran"/>
                <a:cs typeface="Catamaran"/>
                <a:sym typeface="Catamaran"/>
              </a:defRPr>
            </a:lvl2pPr>
            <a:lvl3pPr marL="1371600" indent="-317500" algn="ctr">
              <a:buClr>
                <a:srgbClr val="E76A28"/>
              </a:buClr>
              <a:buSzPts val="1500"/>
              <a:buFont typeface="Nunito Light"/>
              <a:buChar char="■"/>
              <a:defRPr>
                <a:solidFill>
                  <a:schemeClr val="dk1"/>
                </a:solidFill>
                <a:latin typeface="Catamaran"/>
                <a:ea typeface="Catamaran"/>
                <a:cs typeface="Catamaran"/>
                <a:sym typeface="Catamaran"/>
              </a:defRPr>
            </a:lvl3pPr>
            <a:lvl4pPr marL="1828800" indent="-317500" algn="ctr">
              <a:buClr>
                <a:srgbClr val="E76A28"/>
              </a:buClr>
              <a:buSzPts val="1500"/>
              <a:buFont typeface="Nunito Light"/>
              <a:buChar char="●"/>
              <a:defRPr>
                <a:solidFill>
                  <a:schemeClr val="dk1"/>
                </a:solidFill>
                <a:latin typeface="Catamaran"/>
                <a:ea typeface="Catamaran"/>
                <a:cs typeface="Catamaran"/>
                <a:sym typeface="Catamaran"/>
              </a:defRPr>
            </a:lvl4pPr>
            <a:lvl5pPr marL="2286000" indent="-317500" algn="ctr">
              <a:buClr>
                <a:srgbClr val="E76A28"/>
              </a:buClr>
              <a:buSzPts val="1400"/>
              <a:buFont typeface="Nunito Light"/>
              <a:buChar char="○"/>
              <a:defRPr>
                <a:solidFill>
                  <a:schemeClr val="dk1"/>
                </a:solidFill>
                <a:latin typeface="Catamaran"/>
                <a:ea typeface="Catamaran"/>
                <a:cs typeface="Catamaran"/>
                <a:sym typeface="Catamaran"/>
              </a:defRPr>
            </a:lvl5pPr>
            <a:lvl6pPr marL="2743200" indent="-317500" algn="ctr">
              <a:buClr>
                <a:srgbClr val="999999"/>
              </a:buClr>
              <a:buSzPts val="1400"/>
              <a:buFont typeface="Nunito Light"/>
              <a:buChar char="■"/>
              <a:defRPr>
                <a:solidFill>
                  <a:schemeClr val="dk1"/>
                </a:solidFill>
                <a:latin typeface="Catamaran"/>
                <a:ea typeface="Catamaran"/>
                <a:cs typeface="Catamaran"/>
                <a:sym typeface="Catamaran"/>
              </a:defRPr>
            </a:lvl6pPr>
            <a:lvl7pPr marL="3200400" indent="-317500" algn="ctr">
              <a:buClr>
                <a:srgbClr val="999999"/>
              </a:buClr>
              <a:buSzPts val="1300"/>
              <a:buFont typeface="Nunito Light"/>
              <a:buChar char="●"/>
              <a:defRPr>
                <a:solidFill>
                  <a:schemeClr val="dk1"/>
                </a:solidFill>
                <a:latin typeface="Catamaran"/>
                <a:ea typeface="Catamaran"/>
                <a:cs typeface="Catamaran"/>
                <a:sym typeface="Catamaran"/>
              </a:defRPr>
            </a:lvl7pPr>
            <a:lvl8pPr marL="3657600" indent="-317500" algn="ctr">
              <a:buClr>
                <a:srgbClr val="999999"/>
              </a:buClr>
              <a:buSzPts val="1300"/>
              <a:buFont typeface="Nunito Light"/>
              <a:buChar char="○"/>
              <a:defRPr>
                <a:solidFill>
                  <a:schemeClr val="dk1"/>
                </a:solidFill>
                <a:latin typeface="Catamaran"/>
                <a:ea typeface="Catamaran"/>
                <a:cs typeface="Catamaran"/>
                <a:sym typeface="Catamaran"/>
              </a:defRPr>
            </a:lvl8pPr>
            <a:lvl9pPr marL="4114800" indent="-317500" algn="ctr">
              <a:buClr>
                <a:srgbClr val="999999"/>
              </a:buClr>
              <a:buSzPts val="1400"/>
              <a:buFont typeface="Nunito Light"/>
              <a:buChar char="■"/>
              <a:defRPr>
                <a:solidFill>
                  <a:schemeClr val="dk1"/>
                </a:solidFill>
                <a:latin typeface="Catamaran"/>
                <a:ea typeface="Catamaran"/>
                <a:cs typeface="Catamaran"/>
                <a:sym typeface="Catamaran"/>
              </a:defRPr>
            </a:lvl9pPr>
          </a:lstStyle>
          <a:p>
            <a:pPr marL="139700" indent="0">
              <a:buNone/>
            </a:pPr>
            <a:r>
              <a:rPr lang="en-US" sz="1400" dirty="0"/>
              <a:t>Attackers Might Be Considered:</a:t>
            </a:r>
          </a:p>
          <a:p>
            <a:r>
              <a:rPr lang="en-US" sz="1400" dirty="0"/>
              <a:t>Script kiddies</a:t>
            </a:r>
          </a:p>
          <a:p>
            <a:r>
              <a:rPr lang="en-US" sz="1400" dirty="0"/>
              <a:t>White hat hackers</a:t>
            </a:r>
          </a:p>
          <a:p>
            <a:r>
              <a:rPr lang="en-US" sz="1400" dirty="0"/>
              <a:t>Vulnerability brokers</a:t>
            </a:r>
          </a:p>
          <a:p>
            <a:r>
              <a:rPr lang="en-US" sz="1400" dirty="0"/>
              <a:t>Cybercriminals</a:t>
            </a:r>
          </a:p>
          <a:p>
            <a:r>
              <a:rPr lang="en-CA" sz="1400" dirty="0"/>
              <a:t>Hacktivists</a:t>
            </a:r>
          </a:p>
          <a:p>
            <a:r>
              <a:rPr lang="en-CA" sz="1400" dirty="0"/>
              <a:t>State Cyberwarriors</a:t>
            </a:r>
          </a:p>
        </p:txBody>
      </p:sp>
    </p:spTree>
    <p:extLst>
      <p:ext uri="{BB962C8B-B14F-4D97-AF65-F5344CB8AC3E}">
        <p14:creationId xmlns:p14="http://schemas.microsoft.com/office/powerpoint/2010/main" val="2167238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62"/>
        <p:cNvGrpSpPr/>
        <p:nvPr/>
      </p:nvGrpSpPr>
      <p:grpSpPr>
        <a:xfrm>
          <a:off x="0" y="0"/>
          <a:ext cx="0" cy="0"/>
          <a:chOff x="0" y="0"/>
          <a:chExt cx="0" cy="0"/>
        </a:xfrm>
      </p:grpSpPr>
      <p:sp>
        <p:nvSpPr>
          <p:cNvPr id="863" name="Google Shape;863;p39"/>
          <p:cNvSpPr txBox="1">
            <a:spLocks noGrp="1"/>
          </p:cNvSpPr>
          <p:nvPr>
            <p:ph type="title"/>
          </p:nvPr>
        </p:nvSpPr>
        <p:spPr>
          <a:xfrm>
            <a:off x="713224" y="2109175"/>
            <a:ext cx="5436115"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CA" dirty="0"/>
              <a:t>NETWORK PROTOCOLS</a:t>
            </a:r>
            <a:endParaRPr dirty="0"/>
          </a:p>
        </p:txBody>
      </p:sp>
      <p:sp>
        <p:nvSpPr>
          <p:cNvPr id="864" name="Google Shape;864;p39"/>
          <p:cNvSpPr txBox="1">
            <a:spLocks noGrp="1"/>
          </p:cNvSpPr>
          <p:nvPr>
            <p:ph type="subTitle" idx="1"/>
          </p:nvPr>
        </p:nvSpPr>
        <p:spPr>
          <a:xfrm>
            <a:off x="713225" y="2966593"/>
            <a:ext cx="4121700" cy="36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CA" dirty="0"/>
              <a:t>Physical and Logical Organization of Networks</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76">
          <a:extLst>
            <a:ext uri="{FF2B5EF4-FFF2-40B4-BE49-F238E27FC236}">
              <a16:creationId xmlns:a16="http://schemas.microsoft.com/office/drawing/2014/main" id="{81BDA89E-27FB-F80E-0A20-A241B958C557}"/>
            </a:ext>
          </a:extLst>
        </p:cNvPr>
        <p:cNvGrpSpPr/>
        <p:nvPr/>
      </p:nvGrpSpPr>
      <p:grpSpPr>
        <a:xfrm>
          <a:off x="0" y="0"/>
          <a:ext cx="0" cy="0"/>
          <a:chOff x="0" y="0"/>
          <a:chExt cx="0" cy="0"/>
        </a:xfrm>
      </p:grpSpPr>
      <p:sp>
        <p:nvSpPr>
          <p:cNvPr id="877" name="Google Shape;877;p41">
            <a:extLst>
              <a:ext uri="{FF2B5EF4-FFF2-40B4-BE49-F238E27FC236}">
                <a16:creationId xmlns:a16="http://schemas.microsoft.com/office/drawing/2014/main" id="{B85E53C9-212D-7D96-79B5-16A8BDD541E0}"/>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CA" sz="3200" dirty="0">
                <a:solidFill>
                  <a:schemeClr val="hlink"/>
                </a:solidFill>
                <a:uFill>
                  <a:noFill/>
                </a:uFill>
                <a:latin typeface="Anton"/>
                <a:ea typeface="Anton"/>
                <a:cs typeface="Anton"/>
                <a:sym typeface="Anton"/>
              </a:rPr>
              <a:t>Network Topologies - LAN</a:t>
            </a:r>
            <a:endParaRPr lang="en-CA" sz="3200" dirty="0">
              <a:solidFill>
                <a:schemeClr val="dk1"/>
              </a:solidFill>
              <a:latin typeface="Anton"/>
              <a:ea typeface="Anton"/>
              <a:cs typeface="Anton"/>
              <a:sym typeface="Anton"/>
            </a:endParaRPr>
          </a:p>
        </p:txBody>
      </p:sp>
      <p:sp>
        <p:nvSpPr>
          <p:cNvPr id="8" name="TextBox 7">
            <a:extLst>
              <a:ext uri="{FF2B5EF4-FFF2-40B4-BE49-F238E27FC236}">
                <a16:creationId xmlns:a16="http://schemas.microsoft.com/office/drawing/2014/main" id="{1A9CBB58-18C9-159C-B6B5-9426CF38A893}"/>
              </a:ext>
            </a:extLst>
          </p:cNvPr>
          <p:cNvSpPr txBox="1"/>
          <p:nvPr/>
        </p:nvSpPr>
        <p:spPr>
          <a:xfrm>
            <a:off x="460507" y="1147679"/>
            <a:ext cx="7703999" cy="738664"/>
          </a:xfrm>
          <a:prstGeom prst="rect">
            <a:avLst/>
          </a:prstGeom>
          <a:noFill/>
        </p:spPr>
        <p:txBody>
          <a:bodyPr wrap="square" rtlCol="0">
            <a:spAutoFit/>
          </a:bodyPr>
          <a:lstStyle/>
          <a:p>
            <a:r>
              <a:rPr lang="en-US" b="1" i="0" dirty="0">
                <a:solidFill>
                  <a:schemeClr val="tx1"/>
                </a:solidFill>
                <a:effectLst/>
                <a:latin typeface="Lato" panose="020F0502020204030203" pitchFamily="34" charset="0"/>
              </a:rPr>
              <a:t>The physical map of a system of devices that are joined together, like the Internet, is called its topology. This physical map is also known as its architecture. Network topology maps/diagrams provide a visual representation of a particular electronic digital network</a:t>
            </a:r>
            <a:endParaRPr lang="en-CA" dirty="0">
              <a:solidFill>
                <a:schemeClr val="tx1"/>
              </a:solidFill>
            </a:endParaRPr>
          </a:p>
        </p:txBody>
      </p:sp>
      <p:sp>
        <p:nvSpPr>
          <p:cNvPr id="2" name="AutoShape 2">
            <a:extLst>
              <a:ext uri="{FF2B5EF4-FFF2-40B4-BE49-F238E27FC236}">
                <a16:creationId xmlns:a16="http://schemas.microsoft.com/office/drawing/2014/main" id="{81F55F47-C49C-6231-9D9D-3F555507711A}"/>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5122" name="Picture 2">
            <a:extLst>
              <a:ext uri="{FF2B5EF4-FFF2-40B4-BE49-F238E27FC236}">
                <a16:creationId xmlns:a16="http://schemas.microsoft.com/office/drawing/2014/main" id="{08B26F42-8773-CE71-1157-D7BCB9C00A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12506" y="2212450"/>
            <a:ext cx="4286250" cy="24860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B9625A5-A67C-9E39-B4FC-A7323BAF41DC}"/>
              </a:ext>
            </a:extLst>
          </p:cNvPr>
          <p:cNvSpPr txBox="1"/>
          <p:nvPr/>
        </p:nvSpPr>
        <p:spPr>
          <a:xfrm>
            <a:off x="438150" y="2212450"/>
            <a:ext cx="3802380" cy="1384995"/>
          </a:xfrm>
          <a:prstGeom prst="rect">
            <a:avLst/>
          </a:prstGeom>
          <a:noFill/>
        </p:spPr>
        <p:txBody>
          <a:bodyPr wrap="square">
            <a:spAutoFit/>
          </a:bodyPr>
          <a:lstStyle/>
          <a:p>
            <a:r>
              <a:rPr lang="en-US" b="0" i="0" dirty="0">
                <a:solidFill>
                  <a:schemeClr val="tx1"/>
                </a:solidFill>
                <a:effectLst/>
                <a:latin typeface="Lato" panose="020F0502020204030203" pitchFamily="34" charset="0"/>
              </a:rPr>
              <a:t>A </a:t>
            </a:r>
            <a:r>
              <a:rPr lang="en-US" b="1" i="0" dirty="0">
                <a:solidFill>
                  <a:schemeClr val="tx1"/>
                </a:solidFill>
                <a:effectLst/>
                <a:latin typeface="Lato" panose="020F0502020204030203" pitchFamily="34" charset="0"/>
              </a:rPr>
              <a:t>Local Area Network (LAN)</a:t>
            </a:r>
            <a:r>
              <a:rPr lang="en-US" b="0" i="0" dirty="0">
                <a:solidFill>
                  <a:schemeClr val="tx1"/>
                </a:solidFill>
                <a:effectLst/>
                <a:latin typeface="Lato" panose="020F0502020204030203" pitchFamily="34" charset="0"/>
              </a:rPr>
              <a:t> is a group of computers and peripheral devices that share a common </a:t>
            </a:r>
            <a:r>
              <a:rPr lang="en-US" b="1" i="0" dirty="0">
                <a:solidFill>
                  <a:schemeClr val="tx1"/>
                </a:solidFill>
                <a:effectLst/>
                <a:latin typeface="Lato" panose="020F0502020204030203" pitchFamily="34" charset="0"/>
              </a:rPr>
              <a:t>physical</a:t>
            </a:r>
            <a:r>
              <a:rPr lang="en-US" b="0" i="0" dirty="0">
                <a:solidFill>
                  <a:schemeClr val="tx1"/>
                </a:solidFill>
                <a:effectLst/>
                <a:latin typeface="Lato" panose="020F0502020204030203" pitchFamily="34" charset="0"/>
              </a:rPr>
              <a:t> communications line (e.g., a copper wire or a </a:t>
            </a:r>
            <a:r>
              <a:rPr lang="en-US" b="0" i="0" dirty="0" err="1">
                <a:solidFill>
                  <a:schemeClr val="tx1"/>
                </a:solidFill>
                <a:effectLst/>
                <a:latin typeface="Lato" panose="020F0502020204030203" pitchFamily="34" charset="0"/>
              </a:rPr>
              <a:t>fibre</a:t>
            </a:r>
            <a:r>
              <a:rPr lang="en-US" b="0" i="0" dirty="0">
                <a:solidFill>
                  <a:schemeClr val="tx1"/>
                </a:solidFill>
                <a:effectLst/>
                <a:latin typeface="Lato" panose="020F0502020204030203" pitchFamily="34" charset="0"/>
              </a:rPr>
              <a:t>-optic line) or a </a:t>
            </a:r>
            <a:r>
              <a:rPr lang="en-US" b="1" i="0" dirty="0">
                <a:solidFill>
                  <a:schemeClr val="tx1"/>
                </a:solidFill>
                <a:effectLst/>
                <a:latin typeface="Lato" panose="020F0502020204030203" pitchFamily="34" charset="0"/>
              </a:rPr>
              <a:t>wireless (Wi-Fi)</a:t>
            </a:r>
            <a:r>
              <a:rPr lang="en-US" b="0" i="0" dirty="0">
                <a:solidFill>
                  <a:schemeClr val="tx1"/>
                </a:solidFill>
                <a:effectLst/>
                <a:latin typeface="Lato" panose="020F0502020204030203" pitchFamily="34" charset="0"/>
              </a:rPr>
              <a:t> link to a server within a distinct and small geographic area or work environment</a:t>
            </a:r>
            <a:endParaRPr lang="en-CA" dirty="0">
              <a:solidFill>
                <a:schemeClr val="tx1"/>
              </a:solidFill>
            </a:endParaRPr>
          </a:p>
        </p:txBody>
      </p:sp>
    </p:spTree>
    <p:extLst>
      <p:ext uri="{BB962C8B-B14F-4D97-AF65-F5344CB8AC3E}">
        <p14:creationId xmlns:p14="http://schemas.microsoft.com/office/powerpoint/2010/main" val="3429719316"/>
      </p:ext>
    </p:extLst>
  </p:cSld>
  <p:clrMapOvr>
    <a:masterClrMapping/>
  </p:clrMapOvr>
</p:sld>
</file>

<file path=ppt/theme/theme1.xml><?xml version="1.0" encoding="utf-8"?>
<a:theme xmlns:a="http://schemas.openxmlformats.org/drawingml/2006/main" name="Java Programming Workshop by Slidesgo">
  <a:themeElements>
    <a:clrScheme name="Simple Light">
      <a:dk1>
        <a:srgbClr val="FAFAFA"/>
      </a:dk1>
      <a:lt1>
        <a:srgbClr val="0E0E0E"/>
      </a:lt1>
      <a:dk2>
        <a:srgbClr val="2E2E2E"/>
      </a:dk2>
      <a:lt2>
        <a:srgbClr val="0F0F0F"/>
      </a:lt2>
      <a:accent1>
        <a:srgbClr val="00C3DA"/>
      </a:accent1>
      <a:accent2>
        <a:srgbClr val="0B8EDA"/>
      </a:accent2>
      <a:accent3>
        <a:srgbClr val="7800DA"/>
      </a:accent3>
      <a:accent4>
        <a:srgbClr val="DA0078"/>
      </a:accent4>
      <a:accent5>
        <a:srgbClr val="FFFFFF"/>
      </a:accent5>
      <a:accent6>
        <a:srgbClr val="FFFFFF"/>
      </a:accent6>
      <a:hlink>
        <a:srgbClr val="FAFAF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3818</TotalTime>
  <Words>6475</Words>
  <Application>Microsoft Office PowerPoint</Application>
  <PresentationFormat>On-screen Show (16:9)</PresentationFormat>
  <Paragraphs>605</Paragraphs>
  <Slides>55</Slides>
  <Notes>54</Notes>
  <HiddenSlides>0</HiddenSlides>
  <MMClips>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55</vt:i4>
      </vt:variant>
    </vt:vector>
  </HeadingPairs>
  <TitlesOfParts>
    <vt:vector size="61" baseType="lpstr">
      <vt:lpstr>Anton</vt:lpstr>
      <vt:lpstr>Lato</vt:lpstr>
      <vt:lpstr>Nunito Light</vt:lpstr>
      <vt:lpstr>Catamaran</vt:lpstr>
      <vt:lpstr>Arial</vt:lpstr>
      <vt:lpstr>Java Programming Workshop by Slidesgo</vt:lpstr>
      <vt:lpstr>Digital Communction Networks</vt:lpstr>
      <vt:lpstr>The Internet</vt:lpstr>
      <vt:lpstr>Data Packets</vt:lpstr>
      <vt:lpstr>Data Packets</vt:lpstr>
      <vt:lpstr>Data Packets</vt:lpstr>
      <vt:lpstr>Data Domains</vt:lpstr>
      <vt:lpstr>Types of Attackers</vt:lpstr>
      <vt:lpstr>NETWORK PROTOCOLS</vt:lpstr>
      <vt:lpstr>Network Topologies - LAN</vt:lpstr>
      <vt:lpstr>Network Topologies - WAN</vt:lpstr>
      <vt:lpstr>Network Topologies – The Cloud</vt:lpstr>
      <vt:lpstr>Network Topologies - IOT</vt:lpstr>
      <vt:lpstr>Data Transmission Over Networks</vt:lpstr>
      <vt:lpstr>Data Transmission Over Networks</vt:lpstr>
      <vt:lpstr>Data Transmission Over Networks</vt:lpstr>
      <vt:lpstr>PowerPoint Presentation</vt:lpstr>
      <vt:lpstr>Bandwidth</vt:lpstr>
      <vt:lpstr>Throughput</vt:lpstr>
      <vt:lpstr>Wireshark</vt:lpstr>
      <vt:lpstr>Network Equipment and Infrastructure in LANs and WANs</vt:lpstr>
      <vt:lpstr>Network End Devices</vt:lpstr>
      <vt:lpstr>Network Intermediary Devices</vt:lpstr>
      <vt:lpstr>Network Media Connections</vt:lpstr>
      <vt:lpstr>Physical Topology </vt:lpstr>
      <vt:lpstr>MAC Address </vt:lpstr>
      <vt:lpstr>Logical Topologies</vt:lpstr>
      <vt:lpstr>IP Addresses</vt:lpstr>
      <vt:lpstr>IP Addresses – Converting Binary Code</vt:lpstr>
      <vt:lpstr>IP Addresses</vt:lpstr>
      <vt:lpstr>IP Addresses – IPv4 versus IPv6</vt:lpstr>
      <vt:lpstr>Network Hierarchy</vt:lpstr>
      <vt:lpstr>Network Protocols and Standards</vt:lpstr>
      <vt:lpstr>OSI Reference Model</vt:lpstr>
      <vt:lpstr>OSI Model – Media Layers</vt:lpstr>
      <vt:lpstr>OSI Model – Host Layers</vt:lpstr>
      <vt:lpstr>TCP/IP Protocol</vt:lpstr>
      <vt:lpstr>User Datagram Protocol (UDP)</vt:lpstr>
      <vt:lpstr>Port Numbers &amp; TCP/IP</vt:lpstr>
      <vt:lpstr>NETWORK PROTOCOLS</vt:lpstr>
      <vt:lpstr>Name Address Translation (NAT) Protocol</vt:lpstr>
      <vt:lpstr>Routing Tables</vt:lpstr>
      <vt:lpstr>Subnet Mask Slash Notation</vt:lpstr>
      <vt:lpstr>Routing Path Selection</vt:lpstr>
      <vt:lpstr>Routing Path Selection</vt:lpstr>
      <vt:lpstr>Routing Path Selection</vt:lpstr>
      <vt:lpstr>Revisiting IP Address and Subnetting</vt:lpstr>
      <vt:lpstr>Revisiting IP Address and Subnetting</vt:lpstr>
      <vt:lpstr>Example - IP Address and Subnetting</vt:lpstr>
      <vt:lpstr>Configuring and Viewing TCP/IP in Windows</vt:lpstr>
      <vt:lpstr>NETWORK TOOLS</vt:lpstr>
      <vt:lpstr>ipconfig</vt:lpstr>
      <vt:lpstr>ping</vt:lpstr>
      <vt:lpstr>tracert/traceroute</vt:lpstr>
      <vt:lpstr>netstat</vt:lpstr>
      <vt:lpstr>nslookup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 Programming Workshop</dc:title>
  <dc:creator>Jeffrey McDowell</dc:creator>
  <cp:lastModifiedBy>Jeffrey McDowell</cp:lastModifiedBy>
  <cp:revision>117</cp:revision>
  <dcterms:modified xsi:type="dcterms:W3CDTF">2024-02-14T19:49:54Z</dcterms:modified>
</cp:coreProperties>
</file>